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3"/>
  </p:notesMasterIdLst>
  <p:sldIdLst>
    <p:sldId id="256" r:id="rId2"/>
    <p:sldId id="259" r:id="rId3"/>
    <p:sldId id="290" r:id="rId4"/>
    <p:sldId id="291" r:id="rId5"/>
    <p:sldId id="261" r:id="rId6"/>
    <p:sldId id="263" r:id="rId7"/>
    <p:sldId id="264" r:id="rId8"/>
    <p:sldId id="268" r:id="rId9"/>
    <p:sldId id="269" r:id="rId10"/>
    <p:sldId id="300" r:id="rId11"/>
    <p:sldId id="270" r:id="rId12"/>
    <p:sldId id="271" r:id="rId13"/>
    <p:sldId id="279" r:id="rId14"/>
    <p:sldId id="274" r:id="rId15"/>
    <p:sldId id="276" r:id="rId16"/>
    <p:sldId id="275" r:id="rId17"/>
    <p:sldId id="277" r:id="rId18"/>
    <p:sldId id="280" r:id="rId19"/>
    <p:sldId id="282" r:id="rId20"/>
    <p:sldId id="288" r:id="rId21"/>
    <p:sldId id="281" r:id="rId22"/>
    <p:sldId id="297" r:id="rId23"/>
    <p:sldId id="299" r:id="rId24"/>
    <p:sldId id="296" r:id="rId25"/>
    <p:sldId id="298" r:id="rId26"/>
    <p:sldId id="286" r:id="rId27"/>
    <p:sldId id="303" r:id="rId28"/>
    <p:sldId id="305" r:id="rId29"/>
    <p:sldId id="365" r:id="rId30"/>
    <p:sldId id="366" r:id="rId31"/>
    <p:sldId id="367" r:id="rId32"/>
    <p:sldId id="304" r:id="rId33"/>
    <p:sldId id="321" r:id="rId34"/>
    <p:sldId id="310" r:id="rId35"/>
    <p:sldId id="318" r:id="rId36"/>
    <p:sldId id="319" r:id="rId37"/>
    <p:sldId id="320" r:id="rId38"/>
    <p:sldId id="309" r:id="rId39"/>
    <p:sldId id="311" r:id="rId40"/>
    <p:sldId id="312" r:id="rId41"/>
    <p:sldId id="313" r:id="rId42"/>
    <p:sldId id="329" r:id="rId43"/>
    <p:sldId id="322" r:id="rId44"/>
    <p:sldId id="323" r:id="rId45"/>
    <p:sldId id="325" r:id="rId46"/>
    <p:sldId id="328" r:id="rId47"/>
    <p:sldId id="324" r:id="rId48"/>
    <p:sldId id="326" r:id="rId49"/>
    <p:sldId id="327" r:id="rId50"/>
    <p:sldId id="330" r:id="rId51"/>
    <p:sldId id="337" r:id="rId52"/>
    <p:sldId id="331" r:id="rId53"/>
    <p:sldId id="338" r:id="rId54"/>
    <p:sldId id="340" r:id="rId55"/>
    <p:sldId id="339" r:id="rId56"/>
    <p:sldId id="341" r:id="rId57"/>
    <p:sldId id="343" r:id="rId58"/>
    <p:sldId id="344" r:id="rId59"/>
    <p:sldId id="342" r:id="rId60"/>
    <p:sldId id="345" r:id="rId61"/>
    <p:sldId id="346" r:id="rId62"/>
    <p:sldId id="314" r:id="rId63"/>
    <p:sldId id="347" r:id="rId64"/>
    <p:sldId id="348" r:id="rId65"/>
    <p:sldId id="349" r:id="rId66"/>
    <p:sldId id="350" r:id="rId67"/>
    <p:sldId id="352" r:id="rId68"/>
    <p:sldId id="353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02" r:id="rId79"/>
    <p:sldId id="308" r:id="rId80"/>
    <p:sldId id="292" r:id="rId81"/>
    <p:sldId id="294" r:id="rId82"/>
  </p:sldIdLst>
  <p:sldSz cx="9144000" cy="6858000" type="screen4x3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00"/>
    <a:srgbClr val="E2E2E2"/>
    <a:srgbClr val="B8B8B8"/>
    <a:srgbClr val="2F74FF"/>
    <a:srgbClr val="232323"/>
    <a:srgbClr val="D8D4BA"/>
    <a:srgbClr val="000000"/>
    <a:srgbClr val="173DB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33" autoAdjust="0"/>
    <p:restoredTop sz="94636" autoAdjust="0"/>
  </p:normalViewPr>
  <p:slideViewPr>
    <p:cSldViewPr>
      <p:cViewPr varScale="1">
        <p:scale>
          <a:sx n="63" d="100"/>
          <a:sy n="63" d="100"/>
        </p:scale>
        <p:origin x="-1320" y="-102"/>
      </p:cViewPr>
      <p:guideLst>
        <p:guide orient="horz" pos="2205"/>
        <p:guide pos="2880"/>
        <p:guide pos="1429"/>
        <p:guide pos="4377"/>
      </p:guideLst>
    </p:cSldViewPr>
  </p:slideViewPr>
  <p:outlineViewPr>
    <p:cViewPr>
      <p:scale>
        <a:sx n="33" d="100"/>
        <a:sy n="33" d="100"/>
      </p:scale>
      <p:origin x="0" y="2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24"/>
    </p:cViewPr>
  </p:sorterViewPr>
  <p:notesViewPr>
    <p:cSldViewPr>
      <p:cViewPr varScale="1">
        <p:scale>
          <a:sx n="54" d="100"/>
          <a:sy n="54" d="100"/>
        </p:scale>
        <p:origin x="-1368" y="-90"/>
      </p:cViewPr>
      <p:guideLst>
        <p:guide orient="horz" pos="3224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CB4504F6-45F3-463E-8D21-CA84F69E78EF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6232BEF-064C-48B4-89F8-3AFF0DFFC4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32BEF-064C-48B4-89F8-3AFF0DFFC44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rgbClr val="232323">
                <a:alpha val="0"/>
              </a:srgbClr>
            </a:gs>
            <a:gs pos="100000">
              <a:schemeClr val="bg1"/>
            </a:gs>
            <a:gs pos="26000">
              <a:schemeClr val="tx1"/>
            </a:gs>
          </a:gsLst>
          <a:lin ang="5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118A5-9A06-413D-9B44-3B0069C7E4A3}" type="datetimeFigureOut">
              <a:rPr lang="ko-KR" altLang="en-US" smtClean="0"/>
              <a:pPr/>
              <a:t>2009-09-03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5BB4E-500A-4C92-9A45-2417E81FEC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images.google.co.kr/imgres?imgurl=http://serendip.brynmawr.edu/sci_cult/evolit/s07/tomato.jpg&amp;imgrefurl=http://serendip.brynmawr.edu/sci_cult/evolit/s07/dayo25a.html&amp;usg=__l6c1UeVPBfUnTJmmHVF2dQM4IQI=&amp;h=367&amp;w=397&amp;sz=56&amp;hl=ko&amp;start=3&amp;um=1&amp;tbnid=cVq1inCAXa3o_M:&amp;tbnh=115&amp;tbnw=124&amp;prev=/images?q=Tomato&amp;ndsp=20&amp;complete=1&amp;hl=ko&amp;lr=&amp;um=1&amp;newwindow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wm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wmf"/><Relationship Id="rId4" Type="http://schemas.openxmlformats.org/officeDocument/2006/relationships/image" Target="../media/image76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84.png"/><Relationship Id="rId18" Type="http://schemas.openxmlformats.org/officeDocument/2006/relationships/image" Target="../media/image89.wmf"/><Relationship Id="rId26" Type="http://schemas.openxmlformats.org/officeDocument/2006/relationships/image" Target="../media/image97.wmf"/><Relationship Id="rId3" Type="http://schemas.openxmlformats.org/officeDocument/2006/relationships/image" Target="../media/image68.wmf"/><Relationship Id="rId21" Type="http://schemas.openxmlformats.org/officeDocument/2006/relationships/image" Target="../media/image92.wmf"/><Relationship Id="rId7" Type="http://schemas.openxmlformats.org/officeDocument/2006/relationships/image" Target="../media/image78.wmf"/><Relationship Id="rId12" Type="http://schemas.openxmlformats.org/officeDocument/2006/relationships/image" Target="../media/image83.wmf"/><Relationship Id="rId17" Type="http://schemas.openxmlformats.org/officeDocument/2006/relationships/image" Target="../media/image88.wmf"/><Relationship Id="rId25" Type="http://schemas.openxmlformats.org/officeDocument/2006/relationships/image" Target="../media/image96.png"/><Relationship Id="rId2" Type="http://schemas.openxmlformats.org/officeDocument/2006/relationships/image" Target="../media/image67.wmf"/><Relationship Id="rId16" Type="http://schemas.openxmlformats.org/officeDocument/2006/relationships/image" Target="../media/image87.png"/><Relationship Id="rId20" Type="http://schemas.openxmlformats.org/officeDocument/2006/relationships/image" Target="../media/image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24" Type="http://schemas.openxmlformats.org/officeDocument/2006/relationships/image" Target="../media/image95.png"/><Relationship Id="rId5" Type="http://schemas.openxmlformats.org/officeDocument/2006/relationships/image" Target="../media/image63.wmf"/><Relationship Id="rId15" Type="http://schemas.openxmlformats.org/officeDocument/2006/relationships/image" Target="../media/image86.wmf"/><Relationship Id="rId23" Type="http://schemas.openxmlformats.org/officeDocument/2006/relationships/image" Target="../media/image94.png"/><Relationship Id="rId10" Type="http://schemas.openxmlformats.org/officeDocument/2006/relationships/image" Target="../media/image81.wmf"/><Relationship Id="rId19" Type="http://schemas.openxmlformats.org/officeDocument/2006/relationships/image" Target="../media/image90.wmf"/><Relationship Id="rId4" Type="http://schemas.openxmlformats.org/officeDocument/2006/relationships/image" Target="../media/image76.jpeg"/><Relationship Id="rId9" Type="http://schemas.openxmlformats.org/officeDocument/2006/relationships/image" Target="../media/image80.wmf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hyperlink" Target="http://www.google.co.kr/imgres?imgurl=http://heyugly.org/images/QuestionMark.jpg&amp;imgrefurl=http://heyugly.org/&amp;h=310&amp;w=311&amp;sz=6&amp;tbnid=mUSXxbl4DGa6nM::&amp;tbnh=117&amp;tbnw=117&amp;prev=/images?q=question+mark&amp;hl=ko&amp;usg=__vJEPfK4ont2SjSlL8_tyGgvhVXI=&amp;sa=X&amp;oi=image_result&amp;resnum=4&amp;ct=image&amp;cd=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00298" y="2500306"/>
            <a:ext cx="4019562" cy="1000132"/>
          </a:xfr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normAutofit fontScale="90000"/>
          </a:bodyPr>
          <a:lstStyle/>
          <a:p>
            <a:r>
              <a:rPr lang="en-US" altLang="ko-KR" sz="6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DDoS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3240" y="3376198"/>
            <a:ext cx="418458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ko-KR" altLang="en-US" sz="1600" i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오</a:t>
            </a:r>
            <a:r>
              <a:rPr lang="en-US" altLang="ko-KR" sz="1600" i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1600" i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제발 우리 회사 서버만은</a:t>
            </a:r>
            <a:r>
              <a:rPr lang="en-US" altLang="ko-KR" sz="1600" i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3612" y="428604"/>
            <a:ext cx="8036775" cy="489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571472" y="5357826"/>
            <a:ext cx="4395755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77DDoS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공격 </a:t>
            </a:r>
            <a:r>
              <a:rPr lang="ko-KR" altLang="en-US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패킷의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종류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,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출처 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: </a:t>
            </a:r>
            <a:r>
              <a:rPr lang="ko-KR" altLang="en-US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안철수연구소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7.7 </a:t>
            </a:r>
            <a:r>
              <a:rPr lang="en-US" altLang="ko-KR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DDoS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분석자료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443970">
            <a:off x="2417608" y="747983"/>
            <a:ext cx="467995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071670" y="4181781"/>
            <a:ext cx="4929222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This presentation 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laces  importance on  this</a:t>
            </a:r>
            <a:endParaRPr lang="en-US" altLang="ko-KR" sz="2400" b="1" dirty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298" y="4143380"/>
            <a:ext cx="4584908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Most of all,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Web-based </a:t>
            </a:r>
            <a:r>
              <a:rPr lang="en-US" altLang="ko-KR" sz="2400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is more harder 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to detect  than protocol based </a:t>
            </a:r>
            <a:r>
              <a:rPr lang="en-US" altLang="ko-KR" sz="2400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endParaRPr lang="en-US" altLang="ko-KR" sz="2400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6073" y="4086059"/>
            <a:ext cx="3139001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As you know, 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7.7 </a:t>
            </a:r>
            <a:r>
              <a:rPr lang="en-US" altLang="ko-KR" sz="2400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attack is</a:t>
            </a:r>
          </a:p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web-based </a:t>
            </a:r>
            <a:r>
              <a:rPr lang="en-US" altLang="ko-KR" sz="2400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attack</a:t>
            </a:r>
            <a:endParaRPr lang="ko-KR" altLang="en-US" sz="2400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2586" y="4354305"/>
            <a:ext cx="133882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Why?</a:t>
            </a:r>
            <a:endParaRPr lang="ko-KR" altLang="en-US" sz="36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06282">
            <a:off x="3147515" y="820660"/>
            <a:ext cx="2728996" cy="4154261"/>
          </a:xfrm>
          <a:prstGeom prst="rect">
            <a:avLst/>
          </a:prstGeom>
          <a:noFill/>
          <a:ln w="34925">
            <a:solidFill>
              <a:srgbClr val="FFFFFF"/>
            </a:solidFill>
            <a:miter lim="800000"/>
            <a:headEnd/>
            <a:tailEnd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8" name="TextBox 7"/>
          <p:cNvSpPr txBox="1"/>
          <p:nvPr/>
        </p:nvSpPr>
        <p:spPr>
          <a:xfrm>
            <a:off x="3571868" y="785794"/>
            <a:ext cx="1980029" cy="70788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Scenario</a:t>
            </a:r>
            <a:endParaRPr lang="ko-KR" altLang="en-US" sz="4000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2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2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cafefiles.naver.net/data10/2005/8/23/69/2433553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4421194" cy="369147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5143504" y="1357298"/>
            <a:ext cx="3357586" cy="35702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David" pitchFamily="34" charset="-79"/>
                <a:ea typeface="HY헤드라인M" pitchFamily="18" charset="-127"/>
                <a:cs typeface="David" pitchFamily="34" charset="-79"/>
              </a:rPr>
              <a:t>Why  </a:t>
            </a:r>
            <a:r>
              <a:rPr lang="en-US" altLang="ko-KR" sz="3200" dirty="0">
                <a:solidFill>
                  <a:schemeClr val="bg1"/>
                </a:solidFill>
                <a:latin typeface="David" pitchFamily="34" charset="-79"/>
                <a:ea typeface="HY헤드라인M" pitchFamily="18" charset="-127"/>
                <a:cs typeface="David" pitchFamily="34" charset="-79"/>
              </a:rPr>
              <a:t>K</a:t>
            </a:r>
            <a:r>
              <a:rPr lang="en-US" altLang="ko-KR" sz="3200" dirty="0" smtClean="0">
                <a:solidFill>
                  <a:schemeClr val="bg1"/>
                </a:solidFill>
                <a:latin typeface="David" pitchFamily="34" charset="-79"/>
                <a:ea typeface="HY헤드라인M" pitchFamily="18" charset="-127"/>
                <a:cs typeface="David" pitchFamily="34" charset="-79"/>
              </a:rPr>
              <a:t>orea?</a:t>
            </a:r>
          </a:p>
          <a:p>
            <a:pPr lvl="1" algn="ctr">
              <a:buFont typeface="Arial" pitchFamily="34" charset="0"/>
              <a:buChar char="•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빠른 인터넷 속도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P2P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공유문화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활발한 자료실 문화</a:t>
            </a:r>
            <a:endParaRPr lang="en-US" altLang="ko-KR" sz="2800" dirty="0" err="1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OS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단일성</a:t>
            </a:r>
            <a:endParaRPr lang="en-US" altLang="ko-KR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접속인구 밀집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algn="ctr">
              <a:buFont typeface="Wingdings" pitchFamily="2" charset="2"/>
              <a:buChar char="v"/>
            </a:pPr>
            <a:endParaRPr lang="en-US" altLang="ko-KR" sz="24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7337" y="428604"/>
            <a:ext cx="60293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57356" y="1428736"/>
            <a:ext cx="54768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/>
          </a:scene3d>
          <a:sp3d prstMaterial="translucentPowder">
            <a:bevelT h="63500"/>
          </a:sp3d>
        </p:spPr>
      </p:pic>
      <p:sp>
        <p:nvSpPr>
          <p:cNvPr id="7" name="TextBox 6"/>
          <p:cNvSpPr txBox="1"/>
          <p:nvPr/>
        </p:nvSpPr>
        <p:spPr>
          <a:xfrm>
            <a:off x="2857488" y="1643050"/>
            <a:ext cx="364875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itchFamily="18" charset="-127"/>
                <a:cs typeface="David" pitchFamily="34" charset="-79"/>
              </a:rPr>
              <a:t>1</a:t>
            </a:r>
            <a:r>
              <a:rPr lang="ko-KR" altLang="en-US" sz="3200" b="1" dirty="0" smtClean="0">
                <a:latin typeface="HY헤드라인M" pitchFamily="18" charset="-127"/>
                <a:cs typeface="David" pitchFamily="34" charset="-79"/>
              </a:rPr>
              <a:t>장</a:t>
            </a:r>
            <a:r>
              <a:rPr lang="ko-KR" altLang="en-US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공격 대상 선정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0298" y="2357430"/>
            <a:ext cx="4395785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사회적 중요도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경제적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손실율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일간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접속자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수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공격의 밀접도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피해자들의 이동할 경로 예측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cafefiles.naver.net/data40/2009/3/30/169/%B4%EB%B5%BF%BF%A9%C1%F6%B5%B5_villa_lobo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56"/>
            <a:ext cx="3643338" cy="469579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/>
          <p:cNvSpPr txBox="1"/>
          <p:nvPr/>
        </p:nvSpPr>
        <p:spPr>
          <a:xfrm>
            <a:off x="4765493" y="1506668"/>
            <a:ext cx="4092787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한국의 사이트 순위를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한눈에 볼 수 있는 지도가 있는가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?</a:t>
            </a:r>
            <a:endParaRPr lang="ko-KR" altLang="en-US" sz="2000" dirty="0" err="1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500042"/>
            <a:ext cx="542928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7909" y="285728"/>
            <a:ext cx="4136069" cy="58785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기준을 적용한 공격 순서</a:t>
            </a:r>
            <a:endParaRPr lang="en-US" altLang="ko-K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FontTx/>
              <a:buAutoNum type="arabicParenR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금융권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(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은행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주식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)</a:t>
            </a:r>
          </a:p>
          <a:p>
            <a:pPr marL="971550" lvl="1" indent="-514350">
              <a:buFontTx/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FontTx/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포털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보안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/ 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백신회사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뉴스 </a:t>
            </a: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/ </a:t>
            </a:r>
            <a:r>
              <a:rPr lang="ko-KR" altLang="en-US" sz="20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블로그</a:t>
            </a: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서비스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국가기관</a:t>
            </a: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endParaRPr lang="en-US" altLang="ko-KR" sz="20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971550" lvl="1" indent="-514350">
              <a:buAutoNum type="arabicParenR"/>
            </a:pPr>
            <a:r>
              <a:rPr lang="en-US" altLang="ko-KR" sz="20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DNS</a:t>
            </a:r>
          </a:p>
        </p:txBody>
      </p:sp>
      <p:pic>
        <p:nvPicPr>
          <p:cNvPr id="37893" name="Picture 5" descr="C:\Users\Dual\AppData\Local\Microsoft\Windows\Temporary Internet Files\Content.IE5\PQWIA131\MCj044038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24" y="928670"/>
            <a:ext cx="857256" cy="85725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7894" name="Picture 6" descr="C:\Users\Dual\AppData\Local\Microsoft\Windows\Temporary Internet Files\Content.IE5\EJ40HXO4\MMj03364750000[1]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5456054"/>
            <a:ext cx="964412" cy="83046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7899" name="Picture 11" descr="C:\Users\Dual\AppData\Local\Microsoft\Windows\Temporary Internet Files\Content.IE5\9FDQQC43\MCj0434880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714620"/>
            <a:ext cx="1178727" cy="92869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7902" name="Picture 14" descr="C:\Users\Dual\AppData\Local\Microsoft\Windows\Temporary Internet Files\Content.IE5\PQWIA131\MCj0286837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643314"/>
            <a:ext cx="1323320" cy="78581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7903" name="Picture 15" descr="C:\Users\Dual\AppData\Local\Microsoft\Windows\Temporary Internet Files\Content.IE5\PQWIA131\MCBL00555_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4714884"/>
            <a:ext cx="1143008" cy="785818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7905" name="Picture 17" descr="C:\Users\Dual\AppData\Local\Microsoft\Windows\Temporary Internet Files\Content.IE5\PQWIA131\MCj0435504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05345" y="1857364"/>
            <a:ext cx="1124109" cy="787396"/>
          </a:xfrm>
          <a:prstGeom prst="rect">
            <a:avLst/>
          </a:prstGeom>
          <a:noFill/>
          <a:effectLst>
            <a:glow rad="101600">
              <a:schemeClr val="bg2">
                <a:alpha val="6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57356" y="1428736"/>
            <a:ext cx="54768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/>
          </a:scene3d>
          <a:sp3d prstMaterial="translucentPowder">
            <a:bevelT h="63500"/>
          </a:sp3d>
        </p:spPr>
      </p:pic>
      <p:sp>
        <p:nvSpPr>
          <p:cNvPr id="5" name="TextBox 4"/>
          <p:cNvSpPr txBox="1"/>
          <p:nvPr/>
        </p:nvSpPr>
        <p:spPr>
          <a:xfrm>
            <a:off x="2857488" y="1643050"/>
            <a:ext cx="378340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itchFamily="18" charset="-127"/>
                <a:cs typeface="David" pitchFamily="34" charset="-79"/>
              </a:rPr>
              <a:t>2</a:t>
            </a:r>
            <a:r>
              <a:rPr lang="ko-KR" altLang="en-US" sz="3200" b="1" dirty="0" smtClean="0">
                <a:latin typeface="HY헤드라인M" pitchFamily="18" charset="-127"/>
                <a:cs typeface="David" pitchFamily="34" charset="-79"/>
              </a:rPr>
              <a:t>장</a:t>
            </a:r>
            <a:r>
              <a:rPr lang="ko-KR" altLang="en-US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 전파 방법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0298" y="2357430"/>
            <a:ext cx="4395785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역 추적을 피할 수 있는가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?</a:t>
            </a: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대상 계층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전파력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개인사유의 서버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/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컴퓨터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유포지는 억제가 힘든 타국서버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1852" y="1285860"/>
            <a:ext cx="2334594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85860"/>
            <a:ext cx="228601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1285860"/>
            <a:ext cx="221457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/>
          <p:cNvSpPr txBox="1"/>
          <p:nvPr/>
        </p:nvSpPr>
        <p:spPr>
          <a:xfrm>
            <a:off x="2928926" y="571480"/>
            <a:ext cx="351570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Are you innocent person?</a:t>
            </a:r>
            <a:endParaRPr lang="ko-KR" altLang="en-US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1736" y="2996983"/>
            <a:ext cx="428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What is the </a:t>
            </a:r>
            <a:r>
              <a:rPr lang="en-US" altLang="ko-KR" sz="40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</a:t>
            </a:r>
            <a:endParaRPr lang="ko-KR" altLang="en-US" sz="4000" b="1" dirty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0228" y="2967335"/>
            <a:ext cx="369203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P2P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를 쓰지 않나요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</a:t>
            </a:r>
            <a:endParaRPr lang="ko-KR" altLang="en-US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34" y="2786058"/>
            <a:ext cx="18473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ko-KR" altLang="en-US" sz="2400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4099" name="Picture 3" descr="http://tbn1.google.com/images?q=tbn:cVq1inCAXa3o_M:http://serendip.brynmawr.edu/sci_cult/evolit/s07/tomato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357298"/>
            <a:ext cx="2143140" cy="221457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1357298"/>
            <a:ext cx="214314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1357298"/>
            <a:ext cx="214314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1500166" y="571480"/>
            <a:ext cx="609814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개발 툴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분석 툴은 정말 정품인가요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?</a:t>
            </a:r>
            <a:endParaRPr lang="ko-KR" altLang="en-US" sz="2800" dirty="0" err="1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90448" y="357166"/>
            <a:ext cx="573907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정말 못해서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Deface 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되지 않을까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..?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142984"/>
            <a:ext cx="55816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807249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428596" y="4524712"/>
            <a:ext cx="3849131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77DDoS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관련 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IP </a:t>
            </a:r>
            <a:r>
              <a:rPr lang="ko-KR" altLang="en-US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맵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표시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,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출처 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: </a:t>
            </a:r>
            <a:r>
              <a:rPr lang="ko-KR" altLang="en-US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하우리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7.7 </a:t>
            </a:r>
            <a:r>
              <a:rPr lang="en-US" altLang="ko-KR" sz="11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DDoS</a:t>
            </a:r>
            <a:r>
              <a:rPr lang="en-US" altLang="ko-KR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ko-KR" altLang="en-US" sz="11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분석자료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57356" y="1428736"/>
            <a:ext cx="54768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/>
          </a:scene3d>
          <a:sp3d prstMaterial="translucentPowder">
            <a:bevelT h="63500"/>
          </a:sp3d>
        </p:spPr>
      </p:pic>
      <p:sp>
        <p:nvSpPr>
          <p:cNvPr id="5" name="TextBox 4"/>
          <p:cNvSpPr txBox="1"/>
          <p:nvPr/>
        </p:nvSpPr>
        <p:spPr>
          <a:xfrm>
            <a:off x="2857488" y="1643050"/>
            <a:ext cx="324640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itchFamily="18" charset="-127"/>
                <a:cs typeface="David" pitchFamily="34" charset="-79"/>
              </a:rPr>
              <a:t>3</a:t>
            </a:r>
            <a:r>
              <a:rPr lang="ko-KR" altLang="en-US" sz="3200" b="1" dirty="0" smtClean="0">
                <a:latin typeface="HY헤드라인M" pitchFamily="18" charset="-127"/>
                <a:cs typeface="David" pitchFamily="34" charset="-79"/>
              </a:rPr>
              <a:t>장</a:t>
            </a:r>
            <a:r>
              <a:rPr lang="ko-KR" altLang="en-US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 발동일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4" y="2357430"/>
            <a:ext cx="4643470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Paradox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를 내포하는 정치적 기념일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적어도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6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개월 이상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(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로그 소멸 주기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)</a:t>
            </a: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휴일 일수록 좋다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통계적으로 우기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(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장마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)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일 때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저녁이 아닌 오전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33562" y="1428736"/>
            <a:ext cx="54768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  <a:scene3d>
            <a:camera prst="orthographicFront">
              <a:rot lat="0" lon="0" rev="0"/>
            </a:camera>
            <a:lightRig rig="chilly" dir="t"/>
          </a:scene3d>
          <a:sp3d prstMaterial="translucentPowder">
            <a:bevelT h="63500"/>
          </a:sp3d>
        </p:spPr>
      </p:pic>
      <p:sp>
        <p:nvSpPr>
          <p:cNvPr id="5" name="TextBox 4"/>
          <p:cNvSpPr txBox="1"/>
          <p:nvPr/>
        </p:nvSpPr>
        <p:spPr>
          <a:xfrm>
            <a:off x="2857488" y="1643050"/>
            <a:ext cx="378340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itchFamily="18" charset="-127"/>
                <a:cs typeface="David" pitchFamily="34" charset="-79"/>
              </a:rPr>
              <a:t>4</a:t>
            </a:r>
            <a:r>
              <a:rPr lang="ko-KR" altLang="en-US" sz="3200" b="1" dirty="0" smtClean="0">
                <a:latin typeface="HY헤드라인M" pitchFamily="18" charset="-127"/>
                <a:cs typeface="David" pitchFamily="34" charset="-79"/>
              </a:rPr>
              <a:t>장</a:t>
            </a:r>
            <a:r>
              <a:rPr lang="ko-KR" altLang="en-US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 공격 방법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984" y="2357430"/>
            <a:ext cx="4643470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악성코드 제작 십계명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IP Block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의 한계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FontTx/>
              <a:buAutoNum type="arabicParenR"/>
            </a:pP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PDos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, In Progress!</a:t>
            </a:r>
          </a:p>
          <a:p>
            <a:pPr marL="342900" indent="-342900">
              <a:buAutoNum type="arabicParenR"/>
            </a:pP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Web-</a:t>
            </a:r>
            <a:r>
              <a:rPr lang="en-US" altLang="ko-KR" sz="2000" dirty="0" err="1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DDoS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는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web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이 잘 안다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시연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marL="342900" indent="-342900">
              <a:buAutoNum type="arabicParenR"/>
            </a:pPr>
            <a:endParaRPr lang="en-US" altLang="ko-KR" sz="2000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330" y="1428736"/>
            <a:ext cx="8393949" cy="49859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OS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자체의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API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가 아닌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별도의 라이브러리의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사용을 자제하라</a:t>
            </a: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가장 최신의 컴파일러 보다는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2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년 이상 소요된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컴파일러를 사용하라</a:t>
            </a: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API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호출 하나에 최소한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10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개 이상의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Call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문을 사용하라</a:t>
            </a: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If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문 대신에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문이나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switch case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문을 적극 사용하라</a:t>
            </a: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파일 설명은 꼭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OS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제작사의 설명을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파일명은 실제 존재하는 </a:t>
            </a:r>
            <a:r>
              <a:rPr lang="en-US" altLang="ko-KR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             </a:t>
            </a:r>
            <a:r>
              <a:rPr lang="ko-KR" altLang="en-US" sz="2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운영체제 구성요소의 이름을 채택하라</a:t>
            </a: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Integrity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는 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High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보다는 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Medium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을 사용하라</a:t>
            </a: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3</a:t>
            </a:r>
            <a:r>
              <a:rPr lang="en-US" altLang="ko-KR" sz="2000" b="1" baseline="30000" dirty="0" smtClean="0">
                <a:latin typeface="David" pitchFamily="34" charset="-79"/>
                <a:cs typeface="David" pitchFamily="34" charset="-79"/>
              </a:rPr>
              <a:t>rd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 party packer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에 의존하기 보다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코드 자체를  난해하게 작성하라</a:t>
            </a: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EXE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에 기능을 두기 보다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Loader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로만 사용하고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OS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의 핵심 프로세스에 기생하라</a:t>
            </a: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지속적인 기계적 동작보다는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보다 인간미 넘치는 동작변화 및 랜덤한 슬립을 분포 시킨다</a:t>
            </a: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Hooking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등으로 숨기려 하기 보다 이름 없는 이벤트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err="1" smtClean="0">
                <a:latin typeface="David" pitchFamily="34" charset="-79"/>
                <a:cs typeface="David" pitchFamily="34" charset="-79"/>
              </a:rPr>
              <a:t>뮤턴트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파이프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메모리 </a:t>
            </a:r>
            <a:r>
              <a:rPr lang="ko-KR" altLang="en-US" sz="2000" b="1" dirty="0" err="1" smtClean="0">
                <a:latin typeface="David" pitchFamily="34" charset="-79"/>
                <a:cs typeface="David" pitchFamily="34" charset="-79"/>
              </a:rPr>
              <a:t>맵</a:t>
            </a:r>
            <a:r>
              <a:rPr lang="en-US" altLang="ko-KR" sz="20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000" b="1" dirty="0" smtClean="0">
                <a:latin typeface="David" pitchFamily="34" charset="-79"/>
                <a:cs typeface="David" pitchFamily="34" charset="-79"/>
              </a:rPr>
              <a:t>등 감지될 수 있는 요소를 최소화 하라</a:t>
            </a: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  <a:p>
            <a:pPr marL="457200" indent="-457200">
              <a:buAutoNum type="arabicPeriod"/>
            </a:pPr>
            <a:endParaRPr lang="en-US" altLang="ko-KR" sz="2000" b="1" dirty="0" smtClean="0">
              <a:latin typeface="David" pitchFamily="34" charset="-79"/>
              <a:cs typeface="David" pitchFamily="34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5235" y="571480"/>
            <a:ext cx="315983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342900" indent="-342900"/>
            <a:r>
              <a:rPr lang="ko-KR" altLang="en-US" sz="24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  <a:cs typeface="David" pitchFamily="34" charset="-79"/>
              </a:rPr>
              <a:t>악성코드 제작 십계명</a:t>
            </a:r>
            <a:endParaRPr lang="en-US" altLang="ko-KR" sz="2400" dirty="0" smtClean="0">
              <a:solidFill>
                <a:schemeClr val="bg1"/>
              </a:solidFill>
              <a:latin typeface="HY목각파임B" pitchFamily="18" charset="-127"/>
              <a:ea typeface="HY목각파임B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5109" y="2546331"/>
            <a:ext cx="5472973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Web-based </a:t>
            </a:r>
            <a:r>
              <a:rPr lang="en-US" altLang="ko-KR" sz="28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DDoS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는 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IP Spoof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가 </a:t>
            </a:r>
            <a:endParaRPr lang="en-US" altLang="ko-KR" sz="28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거의 불가능 한 것이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사실입니다</a:t>
            </a:r>
            <a:endParaRPr lang="en-US" altLang="ko-KR" sz="28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그치만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…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ocsun.cites.uiuc.edu/sun_docs/C/solaris_9/SUNWaadm/SYSADV3/figures/dhcp-diag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85728"/>
            <a:ext cx="5143536" cy="578647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" name="TextBox 2"/>
          <p:cNvSpPr txBox="1"/>
          <p:nvPr/>
        </p:nvSpPr>
        <p:spPr>
          <a:xfrm>
            <a:off x="214282" y="2598003"/>
            <a:ext cx="153439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DHCP</a:t>
            </a:r>
          </a:p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Flowchart</a:t>
            </a:r>
            <a:endParaRPr lang="ko-KR" altLang="en-US" sz="24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928670"/>
            <a:ext cx="51816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7554" y="428604"/>
            <a:ext cx="217803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로컬 </a:t>
            </a:r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IP </a:t>
            </a:r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구하기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4000504"/>
            <a:ext cx="528641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643306" y="3500438"/>
            <a:ext cx="182056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ARP </a:t>
            </a:r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스캐닝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pds10.egloos.com/pds/200901/21/35/a0102535_49763f86e16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071546"/>
            <a:ext cx="2643206" cy="35719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7799071" y="2571744"/>
            <a:ext cx="119936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Server</a:t>
            </a:r>
            <a:endParaRPr lang="ko-KR" altLang="en-US" sz="28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142984"/>
            <a:ext cx="264320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/>
          <p:cNvSpPr txBox="1"/>
          <p:nvPr/>
        </p:nvSpPr>
        <p:spPr>
          <a:xfrm>
            <a:off x="187265" y="2526565"/>
            <a:ext cx="1083951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endParaRPr lang="en-US" altLang="ko-KR" sz="28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en-US" altLang="ko-KR" sz="28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Bot</a:t>
            </a:r>
            <a:endParaRPr lang="ko-KR" altLang="en-US" sz="28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4810" y="2571744"/>
            <a:ext cx="64472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VS</a:t>
            </a:r>
            <a:endParaRPr lang="ko-KR" altLang="en-US" sz="28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10" name="곱셈 기호 9"/>
          <p:cNvSpPr/>
          <p:nvPr/>
        </p:nvSpPr>
        <p:spPr>
          <a:xfrm>
            <a:off x="1357290" y="-214338"/>
            <a:ext cx="2714644" cy="5500726"/>
          </a:xfrm>
          <a:prstGeom prst="mathMultiply">
            <a:avLst/>
          </a:prstGeom>
          <a:solidFill>
            <a:srgbClr val="FA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8" grpId="0" build="allAtOnce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857232"/>
            <a:ext cx="5153025" cy="544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29857" y="324129"/>
            <a:ext cx="535678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로컬 </a:t>
            </a:r>
            <a:r>
              <a:rPr lang="ko-KR" altLang="en-US" sz="2400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어뎁터</a:t>
            </a:r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정보</a:t>
            </a:r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(IP/ SUBNET / MAC)</a:t>
            </a:r>
            <a:endParaRPr lang="ko-KR" altLang="en-US" sz="2400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705237"/>
            <a:ext cx="6929486" cy="193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629115" y="3214686"/>
            <a:ext cx="15143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IP Renew</a:t>
            </a:r>
            <a:endParaRPr lang="ko-KR" altLang="en-US" sz="2400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214422"/>
            <a:ext cx="678661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00364" y="642918"/>
            <a:ext cx="28857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MAC </a:t>
            </a:r>
            <a:r>
              <a:rPr lang="ko-KR" altLang="en-US" sz="2400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주소 변경하기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3174" y="2773916"/>
            <a:ext cx="33650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netsh</a:t>
            </a:r>
            <a:r>
              <a:rPr lang="en-US" altLang="ko-KR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를 써도 쉽게 할 수 있다</a:t>
            </a:r>
            <a:r>
              <a:rPr lang="en-US" altLang="ko-KR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)</a:t>
            </a:r>
            <a:endParaRPr lang="ko-KR" altLang="en-US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20" y="2598003"/>
            <a:ext cx="179087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사의 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인증시스템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071546"/>
            <a:ext cx="49149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4357686" y="1571612"/>
            <a:ext cx="990977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138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altLang="ko-KR" sz="13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8821" y="2770527"/>
            <a:ext cx="202331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0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PDoS</a:t>
            </a:r>
            <a:endParaRPr lang="en-US" altLang="ko-KR" sz="4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643446"/>
            <a:ext cx="2081206" cy="164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4071942"/>
            <a:ext cx="25241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928670"/>
            <a:ext cx="1849736" cy="180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714356"/>
            <a:ext cx="1593825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00108"/>
            <a:ext cx="521497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6715140" y="2110079"/>
            <a:ext cx="237116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What’s this?</a:t>
            </a:r>
            <a:endParaRPr lang="ko-KR" altLang="en-US" sz="32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2052" name="Picture 4" descr="http://cafefiles.naver.net/data21/2007/3/14/299/intec30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571876"/>
            <a:ext cx="5214974" cy="20002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2928934"/>
            <a:ext cx="666079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디지털 케이블 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TV 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모뎀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케이블 모뎀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3038773"/>
            <a:ext cx="61334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PDoS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에 모뎀을 사용하면 좋은점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0074" y="785794"/>
            <a:ext cx="4455066" cy="46166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절대적인 신뢰</a:t>
            </a:r>
            <a:endParaRPr lang="en-US" altLang="ko-KR" sz="28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혹은</a:t>
            </a:r>
            <a:endParaRPr lang="en-US" altLang="ko-KR" sz="28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감지 불가</a:t>
            </a:r>
            <a:endParaRPr lang="en-US" altLang="ko-KR" sz="28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그리고</a:t>
            </a:r>
            <a:endParaRPr lang="en-US" altLang="ko-KR" sz="28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David" pitchFamily="34" charset="-79"/>
                <a:cs typeface="David" pitchFamily="34" charset="-79"/>
              </a:rPr>
              <a:t>공격 감지 후 대처에 어려움</a:t>
            </a:r>
            <a:endParaRPr lang="en-US" altLang="ko-KR" sz="2800" b="1" dirty="0" smtClean="0"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David" pitchFamily="34" charset="-79"/>
                <a:cs typeface="David" pitchFamily="34" charset="-79"/>
              </a:rPr>
              <a:t>또는</a:t>
            </a:r>
            <a:endParaRPr lang="en-US" altLang="ko-KR" sz="2800" b="1" dirty="0" smtClean="0">
              <a:latin typeface="David" pitchFamily="34" charset="-79"/>
              <a:cs typeface="David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David" pitchFamily="34" charset="-79"/>
                <a:cs typeface="David" pitchFamily="34" charset="-79"/>
              </a:rPr>
              <a:t>불가능</a:t>
            </a:r>
            <a:endParaRPr lang="en-US" altLang="ko-KR" sz="2800" b="1" dirty="0" smtClean="0"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371475"/>
            <a:ext cx="5286412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76197" y="6429396"/>
            <a:ext cx="2124299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David" pitchFamily="34" charset="-79"/>
                <a:cs typeface="David" pitchFamily="34" charset="-79"/>
              </a:rPr>
              <a:t>출처 </a:t>
            </a:r>
            <a:r>
              <a:rPr lang="en-US" altLang="ko-KR" sz="1200" dirty="0" smtClean="0">
                <a:latin typeface="David" pitchFamily="34" charset="-79"/>
                <a:cs typeface="David" pitchFamily="34" charset="-79"/>
              </a:rPr>
              <a:t>: </a:t>
            </a:r>
            <a:r>
              <a:rPr lang="ko-KR" altLang="en-US" sz="1200" dirty="0" smtClean="0">
                <a:latin typeface="David" pitchFamily="34" charset="-79"/>
                <a:cs typeface="David" pitchFamily="34" charset="-79"/>
              </a:rPr>
              <a:t>한국케이블</a:t>
            </a:r>
            <a:r>
              <a:rPr lang="en-US" altLang="ko-KR" sz="1200" dirty="0" err="1" smtClean="0">
                <a:latin typeface="David" pitchFamily="34" charset="-79"/>
                <a:cs typeface="David" pitchFamily="34" charset="-79"/>
              </a:rPr>
              <a:t>tv</a:t>
            </a:r>
            <a:r>
              <a:rPr lang="ko-KR" altLang="en-US" sz="1200" dirty="0" smtClean="0">
                <a:latin typeface="David" pitchFamily="34" charset="-79"/>
                <a:cs typeface="David" pitchFamily="34" charset="-79"/>
              </a:rPr>
              <a:t>방송협회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357166"/>
            <a:ext cx="5286412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pds10.egloos.com/pds/200901/21/35/a0102535_49763f86e16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285860"/>
            <a:ext cx="2643206" cy="35719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6143636" y="642918"/>
            <a:ext cx="134844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Server</a:t>
            </a:r>
            <a:endParaRPr lang="ko-KR" altLang="en-US" sz="32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2976" y="642918"/>
            <a:ext cx="221457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Bots</a:t>
            </a:r>
            <a:endParaRPr lang="ko-KR" altLang="en-US" sz="32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3372" y="2571744"/>
            <a:ext cx="70884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VS</a:t>
            </a:r>
            <a:endParaRPr lang="ko-KR" altLang="en-US" sz="32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32" y="1285860"/>
            <a:ext cx="295753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lum bright="5000" contrast="1000"/>
          </a:blip>
          <a:srcRect/>
          <a:stretch>
            <a:fillRect/>
          </a:stretch>
        </p:blipFill>
        <p:spPr bwMode="auto">
          <a:xfrm>
            <a:off x="5429256" y="1285860"/>
            <a:ext cx="300039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14414" y="2357430"/>
            <a:ext cx="65646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7,428,296</a:t>
            </a: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7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백만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4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십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만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8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천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2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백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9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십 </a:t>
            </a:r>
            <a:r>
              <a:rPr lang="en-US" altLang="ko-KR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6</a:t>
            </a:r>
            <a:r>
              <a:rPr lang="ko-KR" altLang="en-US" sz="4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대</a:t>
            </a:r>
            <a:endParaRPr lang="ko-KR" altLang="en-US" sz="4000" b="1" dirty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480" y="2854107"/>
            <a:ext cx="571983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전체 인터넷 가입자의 </a:t>
            </a:r>
            <a:r>
              <a:rPr lang="en-US" altLang="ko-KR" sz="36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1 / 2</a:t>
            </a:r>
            <a:endParaRPr lang="ko-KR" altLang="en-US" sz="3600" b="1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곱셈 기호 2"/>
          <p:cNvSpPr/>
          <p:nvPr/>
        </p:nvSpPr>
        <p:spPr>
          <a:xfrm>
            <a:off x="3214678" y="-285776"/>
            <a:ext cx="2714644" cy="5500726"/>
          </a:xfrm>
          <a:prstGeom prst="mathMultiply">
            <a:avLst/>
          </a:prstGeom>
          <a:solidFill>
            <a:srgbClr val="FA0000">
              <a:alpha val="27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8662" y="857232"/>
            <a:ext cx="7207422" cy="35394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해당 주제에 대한 시현을 위한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조작이 방송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통신법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및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도감청에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대한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법률에 접촉되는 사항이라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직접적인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시현이 불가함을 안타깝게 생각합니다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그러나 뒤에 등장하는 내용의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펌웨어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및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자세한 방법은 차후 인터넷에 공개할 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수 있게끔 하겠습니다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5852" y="542394"/>
            <a:ext cx="6590267" cy="36009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취약점</a:t>
            </a:r>
            <a:r>
              <a:rPr lang="en-US" altLang="ko-KR" sz="36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</a:t>
            </a:r>
          </a:p>
          <a:p>
            <a:pPr algn="ctr"/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1. 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관리용 인터페이스의 악용에 취약</a:t>
            </a:r>
            <a:endParaRPr lang="en-US" altLang="ko-KR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SNMP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HTTP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TFTP</a:t>
            </a:r>
          </a:p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2. 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이루어 지지 않는 보안검증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2976" y="785794"/>
            <a:ext cx="7072064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공격 과정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SNMP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를 사용하여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TFTP IP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와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Firmware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이름 획득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500306"/>
            <a:ext cx="735811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643314"/>
            <a:ext cx="7429552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857232"/>
            <a:ext cx="6000792" cy="371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1571604" y="4786322"/>
            <a:ext cx="555152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IDA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를 이용하여 </a:t>
            </a:r>
            <a:r>
              <a:rPr lang="ko-KR" altLang="en-US" sz="2400" b="1" dirty="0" err="1" smtClean="0">
                <a:latin typeface="David" pitchFamily="34" charset="-79"/>
                <a:cs typeface="David" pitchFamily="34" charset="-79"/>
              </a:rPr>
              <a:t>펌웨어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 분석</a:t>
            </a:r>
            <a:endParaRPr lang="en-US" altLang="ko-KR" sz="2400" b="1" dirty="0" smtClean="0">
              <a:latin typeface="David" pitchFamily="34" charset="-79"/>
              <a:cs typeface="David" pitchFamily="34" charset="-79"/>
            </a:endParaRPr>
          </a:p>
          <a:p>
            <a:pPr algn="ctr"/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(</a:t>
            </a:r>
            <a:r>
              <a:rPr lang="ko-KR" altLang="en-US" sz="2400" b="1" dirty="0" err="1" smtClean="0">
                <a:latin typeface="David" pitchFamily="34" charset="-79"/>
                <a:cs typeface="David" pitchFamily="34" charset="-79"/>
              </a:rPr>
              <a:t>펌웨어는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 주로 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LZMA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로 압축되어 있다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71480"/>
            <a:ext cx="721523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5000636"/>
            <a:ext cx="740145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IDA 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분석결과를 토대로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, 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모뎀의 </a:t>
            </a:r>
            <a:r>
              <a:rPr lang="ko-KR" altLang="en-US" sz="2400" b="1" dirty="0" err="1" smtClean="0">
                <a:latin typeface="David" pitchFamily="34" charset="-79"/>
                <a:cs typeface="David" pitchFamily="34" charset="-79"/>
              </a:rPr>
              <a:t>펌웨어를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 복제하고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,</a:t>
            </a:r>
          </a:p>
          <a:p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TFTP </a:t>
            </a:r>
            <a:r>
              <a:rPr lang="ko-KR" altLang="en-US" sz="2400" b="1" dirty="0" err="1" smtClean="0">
                <a:latin typeface="David" pitchFamily="34" charset="-79"/>
                <a:cs typeface="David" pitchFamily="34" charset="-79"/>
              </a:rPr>
              <a:t>데몬과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 SNMP 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데몬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, DDOS 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기능을 집어 넣는다</a:t>
            </a:r>
            <a:endParaRPr lang="en-US" altLang="ko-KR" sz="2400" b="1" dirty="0" smtClean="0"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7000924" cy="156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4414" y="785794"/>
            <a:ext cx="693491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자신의 컴퓨터에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TFTP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서버를 키고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망 내의 모뎀을 하나 지정하여 최초 감염을 시킨다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714752"/>
            <a:ext cx="700092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5918" y="3288100"/>
            <a:ext cx="5841664" cy="15696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공격받은 대상이 디지털 케이블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TV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일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경우 다음과 같은 창이 화면에 표시되며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,</a:t>
            </a: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일반 모뎀일 경우 피해자들은 알지 못하게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내부적으로 진행된다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930646"/>
            <a:ext cx="564360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6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32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0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7673" y="857232"/>
            <a:ext cx="4681781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/>
          <p:cNvSpPr txBox="1"/>
          <p:nvPr/>
        </p:nvSpPr>
        <p:spPr>
          <a:xfrm>
            <a:off x="2786050" y="4786322"/>
            <a:ext cx="3719288" cy="70788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000" b="1" dirty="0" err="1" smtClean="0">
                <a:latin typeface="David" pitchFamily="34" charset="-79"/>
                <a:cs typeface="David" pitchFamily="34" charset="-79"/>
              </a:rPr>
              <a:t>Netbot</a:t>
            </a:r>
            <a:r>
              <a:rPr lang="en-US" altLang="ko-KR" sz="4000" b="1" dirty="0" smtClean="0">
                <a:latin typeface="David" pitchFamily="34" charset="-79"/>
                <a:cs typeface="David" pitchFamily="34" charset="-79"/>
              </a:rPr>
              <a:t> Attacker</a:t>
            </a:r>
            <a:endParaRPr lang="ko-KR" altLang="en-US" sz="4000" b="1" dirty="0" smtClean="0"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2571744"/>
            <a:ext cx="19716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7" name="TextBox 46"/>
          <p:cNvSpPr txBox="1"/>
          <p:nvPr/>
        </p:nvSpPr>
        <p:spPr>
          <a:xfrm>
            <a:off x="4786314" y="3714752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공격자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3643306" y="3714752"/>
            <a:ext cx="2344466" cy="1214446"/>
            <a:chOff x="3643306" y="3714752"/>
            <a:chExt cx="2344466" cy="1214446"/>
          </a:xfrm>
        </p:grpSpPr>
        <p:sp>
          <p:nvSpPr>
            <p:cNvPr id="48" name="번개 47"/>
            <p:cNvSpPr/>
            <p:nvPr/>
          </p:nvSpPr>
          <p:spPr>
            <a:xfrm flipH="1">
              <a:off x="3643306" y="3714752"/>
              <a:ext cx="1143008" cy="1214446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72000" y="4286256"/>
              <a:ext cx="1415772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David" pitchFamily="34" charset="-79"/>
                  <a:cs typeface="David" pitchFamily="34" charset="-79"/>
                </a:rPr>
                <a:t>최초감염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47" name="직선 화살표 연결선 46"/>
          <p:cNvCxnSpPr/>
          <p:nvPr/>
        </p:nvCxnSpPr>
        <p:spPr>
          <a:xfrm rot="16200000" flipV="1">
            <a:off x="1535885" y="4179099"/>
            <a:ext cx="1214446" cy="100013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85984" y="4286256"/>
            <a:ext cx="440697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감염된 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DDOS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err="1" smtClean="0">
                <a:latin typeface="David" pitchFamily="34" charset="-79"/>
                <a:cs typeface="David" pitchFamily="34" charset="-79"/>
              </a:rPr>
              <a:t>펌웨어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 자체전파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50" name="직선 화살표 연결선 49"/>
          <p:cNvCxnSpPr/>
          <p:nvPr/>
        </p:nvCxnSpPr>
        <p:spPr>
          <a:xfrm rot="16200000" flipV="1">
            <a:off x="1535885" y="4179099"/>
            <a:ext cx="1214446" cy="100013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14620"/>
            <a:ext cx="993777" cy="1177960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/>
          <p:nvPr/>
        </p:nvCxnSpPr>
        <p:spPr>
          <a:xfrm rot="5400000" flipH="1" flipV="1">
            <a:off x="678629" y="1821645"/>
            <a:ext cx="1571636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50" name="직선 화살표 연결선 49"/>
          <p:cNvCxnSpPr/>
          <p:nvPr/>
        </p:nvCxnSpPr>
        <p:spPr>
          <a:xfrm rot="16200000" flipV="1">
            <a:off x="1535885" y="4179099"/>
            <a:ext cx="1214446" cy="100013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14620"/>
            <a:ext cx="993777" cy="1177960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/>
          <p:nvPr/>
        </p:nvCxnSpPr>
        <p:spPr>
          <a:xfrm rot="5400000" flipH="1" flipV="1">
            <a:off x="678629" y="1821645"/>
            <a:ext cx="1571636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71480"/>
            <a:ext cx="993777" cy="1177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50" name="직선 화살표 연결선 49"/>
          <p:cNvCxnSpPr/>
          <p:nvPr/>
        </p:nvCxnSpPr>
        <p:spPr>
          <a:xfrm rot="16200000" flipV="1">
            <a:off x="1535885" y="4179099"/>
            <a:ext cx="1214446" cy="100013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14620"/>
            <a:ext cx="993777" cy="1177960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/>
          <p:nvPr/>
        </p:nvCxnSpPr>
        <p:spPr>
          <a:xfrm rot="5400000" flipH="1" flipV="1">
            <a:off x="678629" y="1821645"/>
            <a:ext cx="1571636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71480"/>
            <a:ext cx="993777" cy="1177960"/>
          </a:xfrm>
          <a:prstGeom prst="rect">
            <a:avLst/>
          </a:prstGeom>
          <a:noFill/>
        </p:spPr>
      </p:pic>
      <p:cxnSp>
        <p:nvCxnSpPr>
          <p:cNvPr id="48" name="직선 화살표 연결선 47"/>
          <p:cNvCxnSpPr/>
          <p:nvPr/>
        </p:nvCxnSpPr>
        <p:spPr>
          <a:xfrm>
            <a:off x="2571736" y="1928802"/>
            <a:ext cx="3000396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714356"/>
            <a:ext cx="993777" cy="1177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50" name="직선 화살표 연결선 49"/>
          <p:cNvCxnSpPr/>
          <p:nvPr/>
        </p:nvCxnSpPr>
        <p:spPr>
          <a:xfrm rot="16200000" flipV="1">
            <a:off x="1535885" y="4179099"/>
            <a:ext cx="1214446" cy="1000132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14620"/>
            <a:ext cx="993777" cy="1177960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/>
          <p:nvPr/>
        </p:nvCxnSpPr>
        <p:spPr>
          <a:xfrm rot="5400000" flipH="1" flipV="1">
            <a:off x="678629" y="1821645"/>
            <a:ext cx="1571636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714356"/>
            <a:ext cx="993777" cy="1177960"/>
          </a:xfrm>
          <a:prstGeom prst="rect">
            <a:avLst/>
          </a:prstGeom>
          <a:noFill/>
        </p:spPr>
      </p:pic>
      <p:cxnSp>
        <p:nvCxnSpPr>
          <p:cNvPr id="47" name="직선 화살표 연결선 46"/>
          <p:cNvCxnSpPr/>
          <p:nvPr/>
        </p:nvCxnSpPr>
        <p:spPr>
          <a:xfrm>
            <a:off x="2214546" y="2071678"/>
            <a:ext cx="3286148" cy="142876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6200000" flipH="1">
            <a:off x="6429388" y="2357430"/>
            <a:ext cx="642942" cy="214314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2786058"/>
            <a:ext cx="993777" cy="1177960"/>
          </a:xfrm>
          <a:prstGeom prst="rect">
            <a:avLst/>
          </a:prstGeom>
          <a:noFill/>
        </p:spPr>
      </p:pic>
      <p:pic>
        <p:nvPicPr>
          <p:cNvPr id="57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28604"/>
            <a:ext cx="993777" cy="1177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5643570" y="1000108"/>
            <a:ext cx="2357454" cy="1318921"/>
            <a:chOff x="6143636" y="1142984"/>
            <a:chExt cx="2357454" cy="1318921"/>
          </a:xfrm>
        </p:grpSpPr>
        <p:cxnSp>
          <p:nvCxnSpPr>
            <p:cNvPr id="7" name="직선 연결선 6"/>
            <p:cNvCxnSpPr>
              <a:stCxn id="7170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4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5" name="그룹 12"/>
          <p:cNvGrpSpPr/>
          <p:nvPr/>
        </p:nvGrpSpPr>
        <p:grpSpPr>
          <a:xfrm>
            <a:off x="6429388" y="2928934"/>
            <a:ext cx="2357454" cy="1318921"/>
            <a:chOff x="6143636" y="1142984"/>
            <a:chExt cx="2357454" cy="1318921"/>
          </a:xfrm>
        </p:grpSpPr>
        <p:cxnSp>
          <p:nvCxnSpPr>
            <p:cNvPr id="14" name="직선 연결선 13"/>
            <p:cNvCxnSpPr>
              <a:stCxn id="19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1" name="그룹 20"/>
          <p:cNvGrpSpPr/>
          <p:nvPr/>
        </p:nvGrpSpPr>
        <p:grpSpPr>
          <a:xfrm>
            <a:off x="2714612" y="4929198"/>
            <a:ext cx="2357454" cy="1318921"/>
            <a:chOff x="6143636" y="1142984"/>
            <a:chExt cx="2357454" cy="1318921"/>
          </a:xfrm>
        </p:grpSpPr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13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15" name="그룹 28"/>
          <p:cNvGrpSpPr/>
          <p:nvPr/>
        </p:nvGrpSpPr>
        <p:grpSpPr>
          <a:xfrm>
            <a:off x="1643042" y="642918"/>
            <a:ext cx="2357454" cy="1318921"/>
            <a:chOff x="6143636" y="1142984"/>
            <a:chExt cx="2357454" cy="1318921"/>
          </a:xfrm>
        </p:grpSpPr>
        <p:cxnSp>
          <p:nvCxnSpPr>
            <p:cNvPr id="30" name="직선 연결선 29"/>
            <p:cNvCxnSpPr>
              <a:stCxn id="35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1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grpSp>
        <p:nvGrpSpPr>
          <p:cNvPr id="23" name="그룹 36"/>
          <p:cNvGrpSpPr/>
          <p:nvPr/>
        </p:nvGrpSpPr>
        <p:grpSpPr>
          <a:xfrm>
            <a:off x="642910" y="2857496"/>
            <a:ext cx="2357454" cy="1318921"/>
            <a:chOff x="6143636" y="1142984"/>
            <a:chExt cx="2357454" cy="1318921"/>
          </a:xfrm>
        </p:grpSpPr>
        <p:cxnSp>
          <p:nvCxnSpPr>
            <p:cNvPr id="38" name="직선 연결선 37"/>
            <p:cNvCxnSpPr>
              <a:stCxn id="43" idx="3"/>
            </p:cNvCxnSpPr>
            <p:nvPr/>
          </p:nvCxnSpPr>
          <p:spPr>
            <a:xfrm flipV="1">
              <a:off x="7448561" y="1571612"/>
              <a:ext cx="552463" cy="666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8"/>
            <p:cNvGrpSpPr/>
            <p:nvPr/>
          </p:nvGrpSpPr>
          <p:grpSpPr>
            <a:xfrm>
              <a:off x="6143636" y="1285860"/>
              <a:ext cx="1304925" cy="1176045"/>
              <a:chOff x="6143636" y="1285860"/>
              <a:chExt cx="1304925" cy="1176045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43636" y="1285860"/>
                <a:ext cx="1304925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143636" y="2000240"/>
                <a:ext cx="630301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cm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  <p:grpSp>
          <p:nvGrpSpPr>
            <p:cNvPr id="29" name="그룹 10"/>
            <p:cNvGrpSpPr/>
            <p:nvPr/>
          </p:nvGrpSpPr>
          <p:grpSpPr>
            <a:xfrm>
              <a:off x="7858148" y="1142984"/>
              <a:ext cx="642942" cy="1247483"/>
              <a:chOff x="7858148" y="1142984"/>
              <a:chExt cx="642942" cy="1247483"/>
            </a:xfrm>
          </p:grpSpPr>
          <p:pic>
            <p:nvPicPr>
              <p:cNvPr id="41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858148" y="1142984"/>
                <a:ext cx="642942" cy="808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858148" y="1928802"/>
                <a:ext cx="543739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bg1"/>
                    </a:solidFill>
                    <a:latin typeface="David" pitchFamily="34" charset="-79"/>
                    <a:cs typeface="David" pitchFamily="34" charset="-79"/>
                  </a:rPr>
                  <a:t>pc</a:t>
                </a:r>
                <a:endParaRPr lang="ko-KR" altLang="en-US" sz="2400" b="1" dirty="0" err="1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endParaRPr>
              </a:p>
            </p:txBody>
          </p:sp>
        </p:grpSp>
      </p:grpSp>
      <p:pic>
        <p:nvPicPr>
          <p:cNvPr id="8194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786322"/>
            <a:ext cx="993777" cy="1177960"/>
          </a:xfrm>
          <a:prstGeom prst="rect">
            <a:avLst/>
          </a:prstGeom>
          <a:noFill/>
        </p:spPr>
      </p:pic>
      <p:cxnSp>
        <p:nvCxnSpPr>
          <p:cNvPr id="50" name="직선 화살표 연결선 49"/>
          <p:cNvCxnSpPr/>
          <p:nvPr/>
        </p:nvCxnSpPr>
        <p:spPr>
          <a:xfrm>
            <a:off x="3786182" y="5429264"/>
            <a:ext cx="3357586" cy="158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14620"/>
            <a:ext cx="993777" cy="1177960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/>
          <p:nvPr/>
        </p:nvCxnSpPr>
        <p:spPr>
          <a:xfrm>
            <a:off x="1500166" y="4000504"/>
            <a:ext cx="5429288" cy="114300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714356"/>
            <a:ext cx="993777" cy="1177960"/>
          </a:xfrm>
          <a:prstGeom prst="rect">
            <a:avLst/>
          </a:prstGeom>
          <a:noFill/>
        </p:spPr>
      </p:pic>
      <p:cxnSp>
        <p:nvCxnSpPr>
          <p:cNvPr id="47" name="직선 화살표 연결선 46"/>
          <p:cNvCxnSpPr/>
          <p:nvPr/>
        </p:nvCxnSpPr>
        <p:spPr>
          <a:xfrm>
            <a:off x="2214546" y="2071678"/>
            <a:ext cx="4714908" cy="292895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6200000" flipH="1">
            <a:off x="6607983" y="4607727"/>
            <a:ext cx="1214446" cy="142876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702" y="2786058"/>
            <a:ext cx="993777" cy="1177960"/>
          </a:xfrm>
          <a:prstGeom prst="rect">
            <a:avLst/>
          </a:prstGeom>
          <a:noFill/>
        </p:spPr>
      </p:pic>
      <p:pic>
        <p:nvPicPr>
          <p:cNvPr id="57" name="Picture 2" descr="C:\Documents and Settings\Administrator\Local Settings\Temporary Internet Files\Content.IE5\HRBZH5SE\MCj0436117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428604"/>
            <a:ext cx="993777" cy="1177960"/>
          </a:xfrm>
          <a:prstGeom prst="rect">
            <a:avLst/>
          </a:prstGeom>
          <a:noFill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8082" y="5000636"/>
            <a:ext cx="94696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" name="TextBox 55"/>
          <p:cNvSpPr txBox="1"/>
          <p:nvPr/>
        </p:nvSpPr>
        <p:spPr>
          <a:xfrm>
            <a:off x="6813433" y="6000768"/>
            <a:ext cx="211628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공격대상 서버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 rot="16200000" flipH="1">
            <a:off x="5214942" y="3071810"/>
            <a:ext cx="2428892" cy="1143008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929190" y="4071942"/>
            <a:ext cx="130195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FF0000"/>
                </a:solidFill>
                <a:latin typeface="David" pitchFamily="34" charset="-79"/>
                <a:cs typeface="David" pitchFamily="34" charset="-79"/>
              </a:rPr>
              <a:t>DDoS</a:t>
            </a:r>
            <a:endParaRPr lang="ko-KR" altLang="en-US" sz="3200" b="1" dirty="0" err="1" smtClean="0">
              <a:solidFill>
                <a:srgbClr val="FF0000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414" y="928670"/>
            <a:ext cx="7215238" cy="2677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단점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: </a:t>
            </a:r>
          </a:p>
          <a:p>
            <a:r>
              <a:rPr lang="ko-KR" altLang="en-US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펌웨어의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로우레벨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특성상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다양한 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국내의 경우 모뎀 자체가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ISP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에 의해 임대대는 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방식임으로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덜하다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)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다양한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펌웨어에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대한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분석 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시간이 필요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공격자의 대응 방안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: 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643314"/>
            <a:ext cx="642942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422" y="2500306"/>
            <a:ext cx="43396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방어존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서비스 공격하기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571480"/>
            <a:ext cx="624840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14546" y="5143512"/>
            <a:ext cx="47323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 </a:t>
            </a:r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방어 서비스의 일반적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056" y="1142984"/>
            <a:ext cx="4361522" cy="35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-357222" y="2526565"/>
            <a:ext cx="3071834" cy="95410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There are  so 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many 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500042"/>
            <a:ext cx="6248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571480"/>
            <a:ext cx="6248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폭발 2 3"/>
          <p:cNvSpPr/>
          <p:nvPr/>
        </p:nvSpPr>
        <p:spPr>
          <a:xfrm>
            <a:off x="5643570" y="2928934"/>
            <a:ext cx="2143140" cy="857256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내부에서 </a:t>
            </a:r>
            <a:r>
              <a:rPr lang="en-US" altLang="ko-KR" sz="1400" b="1" dirty="0" err="1" smtClean="0"/>
              <a:t>DDoS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85728"/>
            <a:ext cx="6677333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0298" y="2643182"/>
            <a:ext cx="4201791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Web-Worm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829" y="2285992"/>
            <a:ext cx="4338047" cy="193899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Web-Worm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은 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XSS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를 기반으로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Blog, SNS, Email, Café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등의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개인 매체에서 전파되는</a:t>
            </a:r>
            <a:endParaRPr lang="en-US" altLang="ko-KR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  <a:p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Worm </a:t>
            </a:r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이다</a:t>
            </a:r>
          </a:p>
          <a:p>
            <a:endParaRPr lang="ko-KR" altLang="en-US" sz="24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4" name="그림 3" descr="webwor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65" y="1147775"/>
            <a:ext cx="3771901" cy="406717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/>
          <p:cNvSpPr txBox="1"/>
          <p:nvPr/>
        </p:nvSpPr>
        <p:spPr>
          <a:xfrm>
            <a:off x="1357290" y="1500174"/>
            <a:ext cx="7143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ko-KR" altLang="en-US" sz="2400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0" y="1428736"/>
            <a:ext cx="259558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WebWorm</a:t>
            </a:r>
            <a:r>
              <a:rPr lang="en-US" altLang="ko-KR" sz="36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?</a:t>
            </a:r>
            <a:endParaRPr lang="ko-KR" altLang="en-US" sz="36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027" y="1714488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/>
          <p:cNvSpPr txBox="1"/>
          <p:nvPr/>
        </p:nvSpPr>
        <p:spPr>
          <a:xfrm>
            <a:off x="2000232" y="3610277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pic>
        <p:nvPicPr>
          <p:cNvPr id="86021" name="Picture 5" descr="C:\Users\Dual\AppData\Local\Microsoft\Windows\Temporary Internet Files\Content.IE5\EJ40HXO4\MCj0440597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714" y="4286256"/>
            <a:ext cx="1428760" cy="155734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785786" y="5967731"/>
            <a:ext cx="247375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악성크래커 구 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8391" y="486771"/>
            <a:ext cx="353494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Web-worm</a:t>
            </a:r>
            <a:r>
              <a:rPr lang="ko-KR" altLang="en-US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의 흐름</a:t>
            </a:r>
          </a:p>
        </p:txBody>
      </p:sp>
      <p:pic>
        <p:nvPicPr>
          <p:cNvPr id="86023" name="Picture 7" descr="C:\Users\Dual\AppData\Local\Microsoft\Windows\Temporary Internet Files\Content.IE5\9FDQQC43\MCj0440374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757338"/>
            <a:ext cx="1500198" cy="1800228"/>
          </a:xfrm>
          <a:prstGeom prst="rect">
            <a:avLst/>
          </a:prstGeom>
          <a:noFill/>
        </p:spPr>
      </p:pic>
      <p:pic>
        <p:nvPicPr>
          <p:cNvPr id="86025" name="Picture 9" descr="C:\Users\Dual\AppData\Local\Microsoft\Windows\Temporary Internet Files\Content.IE5\EJ40HXO4\MCj04347480000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2019" y="2043241"/>
            <a:ext cx="1428609" cy="142860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357818" y="3610277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티파니</a:t>
            </a:r>
            <a:endParaRPr lang="ko-KR" altLang="en-US" sz="24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86026" name="Picture 10" descr="C:\Users\Dual\AppData\Local\Microsoft\Windows\Temporary Internet Files\Content.IE5\PQWIA131\MCj0440514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3306" y="4214818"/>
            <a:ext cx="1428760" cy="161448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TextBox 17"/>
          <p:cNvSpPr txBox="1"/>
          <p:nvPr/>
        </p:nvSpPr>
        <p:spPr>
          <a:xfrm>
            <a:off x="3786182" y="5967731"/>
            <a:ext cx="10230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친구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A</a:t>
            </a:r>
            <a:endParaRPr lang="ko-KR" altLang="en-US" sz="2400" b="1" dirty="0" err="1" smtClean="0"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86027" name="Picture 11" descr="C:\Users\Dual\AppData\Local\Microsoft\Windows\Temporary Internet Files\Content.IE5\9FDQQC43\MCj0440502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0114" y="4214818"/>
            <a:ext cx="1477968" cy="161131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0" name="TextBox 19"/>
          <p:cNvSpPr txBox="1"/>
          <p:nvPr/>
        </p:nvSpPr>
        <p:spPr>
          <a:xfrm>
            <a:off x="6072198" y="5967731"/>
            <a:ext cx="100540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친구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B</a:t>
            </a:r>
            <a:endParaRPr lang="ko-KR" altLang="en-US" sz="2400" b="1" dirty="0" err="1" smtClean="0"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928802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/>
          <p:cNvSpPr txBox="1"/>
          <p:nvPr/>
        </p:nvSpPr>
        <p:spPr>
          <a:xfrm>
            <a:off x="715115" y="3824591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sp>
        <p:nvSpPr>
          <p:cNvPr id="11" name="타원형 설명선 10"/>
          <p:cNvSpPr/>
          <p:nvPr/>
        </p:nvSpPr>
        <p:spPr>
          <a:xfrm>
            <a:off x="1428728" y="1214422"/>
            <a:ext cx="2643206" cy="142876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이수만씨는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사랑하는 </a:t>
            </a:r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티파니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에게 메일을 씁니다</a:t>
            </a:r>
            <a:endParaRPr lang="ko-KR" altLang="en-US" b="1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423988"/>
            <a:ext cx="42195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57408"/>
            <a:ext cx="56864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타원형 설명선 8"/>
          <p:cNvSpPr/>
          <p:nvPr/>
        </p:nvSpPr>
        <p:spPr>
          <a:xfrm>
            <a:off x="3571868" y="1071546"/>
            <a:ext cx="2714644" cy="17859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편지가 </a:t>
            </a:r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별써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티파니씨의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메일함에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 도착해 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있네요</a:t>
            </a:r>
            <a:r>
              <a:rPr lang="en-US" altLang="ko-KR" b="1" dirty="0" smtClean="0">
                <a:latin typeface="HY헤드라인M" pitchFamily="18" charset="-127"/>
                <a:ea typeface="HY헤드라인M" pitchFamily="18" charset="-127"/>
              </a:rPr>
              <a:t>!</a:t>
            </a:r>
            <a:endParaRPr lang="ko-KR" altLang="en-US" b="1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85970"/>
            <a:ext cx="56864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형 설명선 6"/>
          <p:cNvSpPr/>
          <p:nvPr/>
        </p:nvSpPr>
        <p:spPr>
          <a:xfrm>
            <a:off x="3929058" y="1000108"/>
            <a:ext cx="3500462" cy="17145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하지만 </a:t>
            </a:r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티파니의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메일은 악성크래커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구씨에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 의해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이미 해킹된 상태였죠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Dual\AppData\Local\Microsoft\Windows\Temporary Internet Files\Content.IE5\EJ40HXO4\MCj0440597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78" y="2357430"/>
            <a:ext cx="1428760" cy="155734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/>
          <p:cNvSpPr txBox="1"/>
          <p:nvPr/>
        </p:nvSpPr>
        <p:spPr>
          <a:xfrm>
            <a:off x="294850" y="4038905"/>
            <a:ext cx="247375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악성크래커 구 씨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176338"/>
            <a:ext cx="46863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타원형 설명선 6"/>
          <p:cNvSpPr/>
          <p:nvPr/>
        </p:nvSpPr>
        <p:spPr>
          <a:xfrm>
            <a:off x="1214414" y="714356"/>
            <a:ext cx="3500462" cy="17145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악성크래커 </a:t>
            </a:r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구씨는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티파니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 씨가 답장을 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쓰기 전</a:t>
            </a:r>
            <a:r>
              <a:rPr lang="en-US" altLang="ko-KR" b="1" dirty="0" smtClean="0"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en-US" altLang="ko-KR" b="1" dirty="0" err="1" smtClean="0">
                <a:latin typeface="HY헤드라인M" pitchFamily="18" charset="-127"/>
                <a:ea typeface="HY헤드라인M" pitchFamily="18" charset="-127"/>
              </a:rPr>
              <a:t>WebWorm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을 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심은 답장을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쓰기로 합니다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lum bright="18000" contrast="43000"/>
          </a:blip>
          <a:srcRect/>
          <a:stretch>
            <a:fillRect/>
          </a:stretch>
        </p:blipFill>
        <p:spPr bwMode="auto">
          <a:xfrm>
            <a:off x="4214810" y="5214950"/>
            <a:ext cx="335758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056" y="1142984"/>
            <a:ext cx="4361522" cy="35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-428660" y="2598003"/>
            <a:ext cx="3143272" cy="10772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More than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18 ways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1752603"/>
            <a:ext cx="500066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643677" y="3467401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sp>
        <p:nvSpPr>
          <p:cNvPr id="10" name="타원형 설명선 9"/>
          <p:cNvSpPr/>
          <p:nvPr/>
        </p:nvSpPr>
        <p:spPr>
          <a:xfrm>
            <a:off x="928662" y="428604"/>
            <a:ext cx="3143272" cy="135732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오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!</a:t>
            </a:r>
          </a:p>
          <a:p>
            <a:pPr algn="ctr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나에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꽃사슴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dirty="0" err="1" smtClean="0">
                <a:latin typeface="HY헤드라인M" pitchFamily="18" charset="-127"/>
                <a:ea typeface="HY헤드라인M" pitchFamily="18" charset="-127"/>
              </a:rPr>
              <a:t>티파니</a:t>
            </a:r>
            <a:endParaRPr lang="en-US" altLang="ko-KR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에게 답장이 왔군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06" y="1752603"/>
            <a:ext cx="500066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643677" y="3467401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sp>
        <p:nvSpPr>
          <p:cNvPr id="10" name="타원형 설명선 9"/>
          <p:cNvSpPr/>
          <p:nvPr/>
        </p:nvSpPr>
        <p:spPr>
          <a:xfrm>
            <a:off x="928662" y="428604"/>
            <a:ext cx="3143272" cy="135732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당장 열어봐야지♬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71612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하트 6"/>
          <p:cNvSpPr/>
          <p:nvPr/>
        </p:nvSpPr>
        <p:spPr>
          <a:xfrm>
            <a:off x="857224" y="357166"/>
            <a:ext cx="2071702" cy="178595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677" y="3467401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pic>
        <p:nvPicPr>
          <p:cNvPr id="6" name="Picture 7" descr="C:\Users\Dual\AppData\Local\Microsoft\Windows\Temporary Internet Files\Content.IE5\9FDQQC43\MCj044037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828662"/>
            <a:ext cx="857256" cy="1028702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1566863"/>
            <a:ext cx="45243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t0.gstatic.com/images?q=tbn:R-OgkucVJNolv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80258" y="2643182"/>
            <a:ext cx="1891874" cy="171451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/>
          </a:scene3d>
          <a:sp3d prstMaterial="dkEdge">
            <a:bevelT h="63500"/>
          </a:sp3d>
        </p:spPr>
      </p:pic>
      <p:sp>
        <p:nvSpPr>
          <p:cNvPr id="13" name="타원형 설명선 12"/>
          <p:cNvSpPr/>
          <p:nvPr/>
        </p:nvSpPr>
        <p:spPr>
          <a:xfrm>
            <a:off x="4071934" y="285728"/>
            <a:ext cx="4643470" cy="264320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즐겁게 이수만씨가 </a:t>
            </a:r>
            <a:r>
              <a:rPr lang="ko-KR" altLang="en-US" b="1" dirty="0" err="1" smtClean="0">
                <a:latin typeface="HY헤드라인M" pitchFamily="18" charset="-127"/>
                <a:ea typeface="HY헤드라인M" pitchFamily="18" charset="-127"/>
              </a:rPr>
              <a:t>이메일을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 읽는 동안 이수만씨는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en-US" altLang="ko-KR" b="1" dirty="0" smtClean="0">
                <a:latin typeface="HY헤드라인M" pitchFamily="18" charset="-127"/>
                <a:ea typeface="HY헤드라인M" pitchFamily="18" charset="-127"/>
              </a:rPr>
              <a:t>Web-worm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의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최초 감염자가 되어 눈치채지 못한 사이에 친구들에게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모두 </a:t>
            </a:r>
            <a:r>
              <a:rPr lang="en-US" altLang="ko-KR" b="1" dirty="0" smtClean="0">
                <a:latin typeface="HY헤드라인M" pitchFamily="18" charset="-127"/>
                <a:ea typeface="HY헤드라인M" pitchFamily="18" charset="-127"/>
              </a:rPr>
              <a:t>Web-worm</a:t>
            </a:r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을 실은 이메일을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b="1" dirty="0" smtClean="0">
                <a:latin typeface="HY헤드라인M" pitchFamily="18" charset="-127"/>
                <a:ea typeface="HY헤드라인M" pitchFamily="18" charset="-127"/>
              </a:rPr>
              <a:t>전파하게 되었습니다</a:t>
            </a:r>
            <a:endParaRPr lang="en-US" altLang="ko-KR" b="1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:\Users\Dual\AppData\Local\Microsoft\Windows\Temporary Internet Files\Content.IE5\PQWIA131\MCj0440514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000108"/>
            <a:ext cx="1428760" cy="161448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1714480" y="2753021"/>
            <a:ext cx="10230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친구</a:t>
            </a:r>
            <a:r>
              <a:rPr lang="en-US" altLang="ko-KR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A</a:t>
            </a:r>
            <a:endParaRPr lang="ko-KR" altLang="en-US" sz="24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6" name="Picture 11" descr="C:\Users\Dual\AppData\Local\Microsoft\Windows\Temporary Internet Files\Content.IE5\9FDQQC43\MCj044050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396" y="3571876"/>
            <a:ext cx="1477968" cy="161131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/>
          <p:cNvSpPr txBox="1"/>
          <p:nvPr/>
        </p:nvSpPr>
        <p:spPr>
          <a:xfrm>
            <a:off x="1709209" y="5324789"/>
            <a:ext cx="100540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David" pitchFamily="34" charset="-79"/>
                <a:cs typeface="David" pitchFamily="34" charset="-79"/>
              </a:rPr>
              <a:t>친구</a:t>
            </a:r>
            <a:r>
              <a:rPr lang="en-US" altLang="ko-KR" sz="2400" b="1" dirty="0" smtClean="0">
                <a:latin typeface="David" pitchFamily="34" charset="-79"/>
                <a:cs typeface="David" pitchFamily="34" charset="-79"/>
              </a:rPr>
              <a:t>B</a:t>
            </a:r>
            <a:endParaRPr lang="ko-KR" altLang="en-US" sz="2400" b="1" dirty="0" err="1" smtClean="0">
              <a:latin typeface="David" pitchFamily="34" charset="-79"/>
              <a:cs typeface="David" pitchFamily="34" charset="-79"/>
            </a:endParaRPr>
          </a:p>
        </p:txBody>
      </p:sp>
      <p:pic>
        <p:nvPicPr>
          <p:cNvPr id="8" name="Picture 4" descr="http://t0.gstatic.com/images?q=tbn:R-OgkucVJNolv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2714620"/>
            <a:ext cx="1248932" cy="113184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rightRoom" dir="t"/>
          </a:scene3d>
          <a:sp3d prstMaterial="dkEdge">
            <a:bevelT h="63500"/>
          </a:sp3d>
        </p:spPr>
      </p:pic>
      <p:pic>
        <p:nvPicPr>
          <p:cNvPr id="9" name="Picture 3" descr="C:\Users\Dual\AppData\Local\Microsoft\Windows\Temporary Internet Files\Content.IE5\9FDQQC43\MCj0440486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54" y="1852915"/>
            <a:ext cx="1447800" cy="18288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TextBox 9"/>
          <p:cNvSpPr txBox="1"/>
          <p:nvPr/>
        </p:nvSpPr>
        <p:spPr>
          <a:xfrm>
            <a:off x="7072330" y="3824591"/>
            <a:ext cx="110799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이수만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rot="10800000">
            <a:off x="3143240" y="1928802"/>
            <a:ext cx="2000264" cy="1214446"/>
          </a:xfrm>
          <a:prstGeom prst="straightConnector1">
            <a:avLst/>
          </a:prstGeom>
          <a:ln>
            <a:solidFill>
              <a:srgbClr val="FA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 flipV="1">
            <a:off x="3143240" y="3500438"/>
            <a:ext cx="2000264" cy="928694"/>
          </a:xfrm>
          <a:prstGeom prst="straightConnector1">
            <a:avLst/>
          </a:prstGeom>
          <a:ln>
            <a:solidFill>
              <a:srgbClr val="FA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286380" y="1928802"/>
            <a:ext cx="1192216" cy="2928958"/>
            <a:chOff x="1522396" y="1000108"/>
            <a:chExt cx="1477968" cy="4786346"/>
          </a:xfrm>
        </p:grpSpPr>
        <p:pic>
          <p:nvPicPr>
            <p:cNvPr id="4" name="Picture 10" descr="C:\Users\Dual\AppData\Local\Microsoft\Windows\Temporary Internet Files\Content.IE5\PQWIA131\MCj0440514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1000108"/>
              <a:ext cx="1428760" cy="1614486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5" name="TextBox 4"/>
            <p:cNvSpPr txBox="1"/>
            <p:nvPr/>
          </p:nvSpPr>
          <p:spPr>
            <a:xfrm>
              <a:off x="1714480" y="2753021"/>
              <a:ext cx="1023037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rPr>
                <a:t>친구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rPr>
                <a:t>A</a:t>
              </a:r>
              <a:endParaRPr lang="ko-KR" altLang="en-US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endParaRPr>
            </a:p>
          </p:txBody>
        </p:sp>
        <p:pic>
          <p:nvPicPr>
            <p:cNvPr id="6" name="Picture 11" descr="C:\Users\Dual\AppData\Local\Microsoft\Windows\Temporary Internet Files\Content.IE5\9FDQQC43\MCj04405020000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2396" y="3571876"/>
              <a:ext cx="1477968" cy="1611311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1709209" y="5324789"/>
              <a:ext cx="1005403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latin typeface="David" pitchFamily="34" charset="-79"/>
                  <a:cs typeface="David" pitchFamily="34" charset="-79"/>
                </a:rPr>
                <a:t>친구</a:t>
              </a:r>
              <a:r>
                <a:rPr lang="en-US" altLang="ko-KR" sz="2400" b="1" dirty="0" smtClean="0">
                  <a:latin typeface="David" pitchFamily="34" charset="-79"/>
                  <a:cs typeface="David" pitchFamily="34" charset="-79"/>
                </a:rPr>
                <a:t>B</a:t>
              </a:r>
              <a:endParaRPr lang="ko-KR" altLang="en-US" sz="2400" b="1" dirty="0" err="1" smtClean="0">
                <a:latin typeface="David" pitchFamily="34" charset="-79"/>
                <a:cs typeface="David" pitchFamily="34" charset="-79"/>
              </a:endParaRPr>
            </a:p>
          </p:txBody>
        </p:sp>
      </p:grpSp>
      <p:pic>
        <p:nvPicPr>
          <p:cNvPr id="8" name="Picture 4" descr="http://t0.gstatic.com/images?q=tbn:R-OgkucVJNolv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2396" y="285728"/>
            <a:ext cx="1231131" cy="95754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translucentPowder">
            <a:bevelT h="63500"/>
          </a:sp3d>
        </p:spPr>
      </p:pic>
      <p:grpSp>
        <p:nvGrpSpPr>
          <p:cNvPr id="11" name="그룹 10"/>
          <p:cNvGrpSpPr/>
          <p:nvPr/>
        </p:nvGrpSpPr>
        <p:grpSpPr>
          <a:xfrm>
            <a:off x="7429520" y="2853047"/>
            <a:ext cx="1428760" cy="1647523"/>
            <a:chOff x="6929454" y="1852915"/>
            <a:chExt cx="1447800" cy="2433341"/>
          </a:xfrm>
        </p:grpSpPr>
        <p:pic>
          <p:nvPicPr>
            <p:cNvPr id="9" name="Picture 3" descr="C:\Users\Dual\AppData\Local\Microsoft\Windows\Temporary Internet Files\Content.IE5\9FDQQC43\MCj04404860000[1].wm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29454" y="1852915"/>
              <a:ext cx="1447800" cy="182880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7072330" y="3824591"/>
              <a:ext cx="1107996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  <a:latin typeface="David" pitchFamily="34" charset="-79"/>
                  <a:cs typeface="David" pitchFamily="34" charset="-79"/>
                </a:rPr>
                <a:t>이수만</a:t>
              </a:r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 rot="10800000">
            <a:off x="6643702" y="3071810"/>
            <a:ext cx="642942" cy="428628"/>
          </a:xfrm>
          <a:prstGeom prst="straightConnector1">
            <a:avLst/>
          </a:prstGeom>
          <a:ln>
            <a:solidFill>
              <a:srgbClr val="FA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 flipV="1">
            <a:off x="6643702" y="3679032"/>
            <a:ext cx="642942" cy="321471"/>
          </a:xfrm>
          <a:prstGeom prst="straightConnector1">
            <a:avLst/>
          </a:prstGeom>
          <a:ln>
            <a:solidFill>
              <a:srgbClr val="FA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258" name="Picture 2" descr="C:\Users\Dual\AppData\Local\Microsoft\Windows\Temporary Internet Files\Content.IE5\PQWIA131\MCj0440488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2143116"/>
            <a:ext cx="660388" cy="857256"/>
          </a:xfrm>
          <a:prstGeom prst="rect">
            <a:avLst/>
          </a:prstGeom>
          <a:noFill/>
        </p:spPr>
      </p:pic>
      <p:pic>
        <p:nvPicPr>
          <p:cNvPr id="96259" name="Picture 3" descr="C:\Users\Dual\AppData\Local\Microsoft\Windows\Temporary Internet Files\Content.IE5\9FDQQC43\MCj0440490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14612" y="1142984"/>
            <a:ext cx="660388" cy="857256"/>
          </a:xfrm>
          <a:prstGeom prst="rect">
            <a:avLst/>
          </a:prstGeom>
          <a:noFill/>
        </p:spPr>
      </p:pic>
      <p:pic>
        <p:nvPicPr>
          <p:cNvPr id="96260" name="Picture 4" descr="C:\Users\Dual\AppData\Local\Microsoft\Windows\Temporary Internet Files\Content.IE5\2262UHKE\MCj04404940000[1]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14612" y="214290"/>
            <a:ext cx="660388" cy="785818"/>
          </a:xfrm>
          <a:prstGeom prst="rect">
            <a:avLst/>
          </a:prstGeom>
          <a:noFill/>
        </p:spPr>
      </p:pic>
      <p:pic>
        <p:nvPicPr>
          <p:cNvPr id="96261" name="Picture 5" descr="C:\Users\Dual\AppData\Local\Microsoft\Windows\Temporary Internet Files\Content.IE5\EJ40HXO4\MCj04404820000[1].wm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14612" y="4045623"/>
            <a:ext cx="642942" cy="812137"/>
          </a:xfrm>
          <a:prstGeom prst="rect">
            <a:avLst/>
          </a:prstGeom>
          <a:noFill/>
        </p:spPr>
      </p:pic>
      <p:pic>
        <p:nvPicPr>
          <p:cNvPr id="96262" name="Picture 6" descr="C:\Users\Dual\AppData\Local\Microsoft\Windows\Temporary Internet Files\Content.IE5\PQWIA131\MCj04405080000[1].wm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14612" y="3107529"/>
            <a:ext cx="660388" cy="785818"/>
          </a:xfrm>
          <a:prstGeom prst="rect">
            <a:avLst/>
          </a:prstGeom>
          <a:noFill/>
        </p:spPr>
      </p:pic>
      <p:pic>
        <p:nvPicPr>
          <p:cNvPr id="96263" name="Picture 7" descr="C:\Users\Dual\AppData\Local\Microsoft\Windows\Temporary Internet Files\Content.IE5\2262UHKE\MCj04405910000[1].wmf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86182" y="4286256"/>
            <a:ext cx="660388" cy="785818"/>
          </a:xfrm>
          <a:prstGeom prst="rect">
            <a:avLst/>
          </a:prstGeom>
          <a:noFill/>
        </p:spPr>
      </p:pic>
      <p:pic>
        <p:nvPicPr>
          <p:cNvPr id="96264" name="Picture 8" descr="C:\Users\Dual\AppData\Local\Microsoft\Windows\Temporary Internet Files\Content.IE5\9FDQQC43\MCj04405950000[1].wmf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2" y="3357562"/>
            <a:ext cx="660388" cy="785818"/>
          </a:xfrm>
          <a:prstGeom prst="rect">
            <a:avLst/>
          </a:prstGeom>
          <a:noFill/>
        </p:spPr>
      </p:pic>
      <p:pic>
        <p:nvPicPr>
          <p:cNvPr id="96265" name="Picture 9" descr="C:\Users\Dual\AppData\Local\Microsoft\Windows\Temporary Internet Files\Content.IE5\2262UHKE\MCj04405860000[1]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86182" y="2357430"/>
            <a:ext cx="642942" cy="752249"/>
          </a:xfrm>
          <a:prstGeom prst="rect">
            <a:avLst/>
          </a:prstGeom>
          <a:noFill/>
        </p:spPr>
      </p:pic>
      <p:pic>
        <p:nvPicPr>
          <p:cNvPr id="96266" name="Picture 10" descr="C:\Users\Dual\AppData\Local\Microsoft\Windows\Temporary Internet Files\Content.IE5\EJ40HXO4\MCj04405840000[1]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786182" y="1285860"/>
            <a:ext cx="642941" cy="785817"/>
          </a:xfrm>
          <a:prstGeom prst="rect">
            <a:avLst/>
          </a:prstGeom>
          <a:noFill/>
        </p:spPr>
      </p:pic>
      <p:pic>
        <p:nvPicPr>
          <p:cNvPr id="96267" name="Picture 11" descr="C:\Users\Dual\AppData\Local\Microsoft\Windows\Temporary Internet Files\Content.IE5\EJ40HXO4\MCj04406530000[1].wmf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714612" y="5000636"/>
            <a:ext cx="642942" cy="785818"/>
          </a:xfrm>
          <a:prstGeom prst="rect">
            <a:avLst/>
          </a:prstGeom>
          <a:noFill/>
        </p:spPr>
      </p:pic>
      <p:pic>
        <p:nvPicPr>
          <p:cNvPr id="96269" name="Picture 13" descr="C:\Users\Dual\AppData\Local\Microsoft\Windows\Temporary Internet Files\Content.IE5\9FDQQC43\MCj04406740000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57290" y="6429396"/>
            <a:ext cx="714380" cy="357166"/>
          </a:xfrm>
          <a:prstGeom prst="rect">
            <a:avLst/>
          </a:prstGeom>
          <a:noFill/>
        </p:spPr>
      </p:pic>
      <p:pic>
        <p:nvPicPr>
          <p:cNvPr id="96271" name="Picture 15" descr="C:\Users\Dual\AppData\Local\Microsoft\Windows\Temporary Internet Files\Content.IE5\EJ40HXO4\MCj04404800000[1].wmf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357290" y="4714884"/>
            <a:ext cx="714380" cy="400040"/>
          </a:xfrm>
          <a:prstGeom prst="rect">
            <a:avLst/>
          </a:prstGeom>
          <a:noFill/>
        </p:spPr>
      </p:pic>
      <p:pic>
        <p:nvPicPr>
          <p:cNvPr id="96272" name="Picture 16" descr="C:\Users\Dual\AppData\Local\Microsoft\Windows\Temporary Internet Files\Content.IE5\PQWIA131\MCj04404840000[1].wmf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357290" y="4071942"/>
            <a:ext cx="714380" cy="500066"/>
          </a:xfrm>
          <a:prstGeom prst="rect">
            <a:avLst/>
          </a:prstGeom>
          <a:noFill/>
        </p:spPr>
      </p:pic>
      <p:pic>
        <p:nvPicPr>
          <p:cNvPr id="96273" name="Picture 17" descr="C:\Users\Dual\AppData\Local\Microsoft\Windows\Temporary Internet Files\Content.IE5\9FDQQC43\MCj04405000000[1].wmf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357290" y="3500438"/>
            <a:ext cx="714380" cy="500066"/>
          </a:xfrm>
          <a:prstGeom prst="rect">
            <a:avLst/>
          </a:prstGeom>
          <a:noFill/>
        </p:spPr>
      </p:pic>
      <p:pic>
        <p:nvPicPr>
          <p:cNvPr id="96274" name="Picture 18" descr="C:\Users\Dual\AppData\Local\Microsoft\Windows\Temporary Internet Files\Content.IE5\2262UHKE\MCj04404980000[1].wmf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357290" y="2786058"/>
            <a:ext cx="714380" cy="571504"/>
          </a:xfrm>
          <a:prstGeom prst="rect">
            <a:avLst/>
          </a:prstGeom>
          <a:noFill/>
        </p:spPr>
      </p:pic>
      <p:pic>
        <p:nvPicPr>
          <p:cNvPr id="96275" name="Picture 19" descr="C:\Users\Dual\AppData\Local\Microsoft\Windows\Temporary Internet Files\Content.IE5\EJ40HXO4\MCj04404960000[1].wmf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357290" y="1500174"/>
            <a:ext cx="714380" cy="500066"/>
          </a:xfrm>
          <a:prstGeom prst="rect">
            <a:avLst/>
          </a:prstGeom>
          <a:noFill/>
        </p:spPr>
      </p:pic>
      <p:pic>
        <p:nvPicPr>
          <p:cNvPr id="96280" name="Picture 24" descr="C:\Users\Dual\AppData\Local\Microsoft\Windows\Temporary Internet Files\Content.IE5\PQWIA131\MCj04405820000[1].pn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714612" y="5929331"/>
            <a:ext cx="642942" cy="785817"/>
          </a:xfrm>
          <a:prstGeom prst="rect">
            <a:avLst/>
          </a:prstGeom>
          <a:noFill/>
        </p:spPr>
      </p:pic>
      <p:pic>
        <p:nvPicPr>
          <p:cNvPr id="96281" name="Picture 25" descr="C:\Users\Dual\AppData\Local\Microsoft\Windows\Temporary Internet Files\Content.IE5\PQWIA131\MCj04405810000[1].pn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1373300" y="857233"/>
            <a:ext cx="698370" cy="500066"/>
          </a:xfrm>
          <a:prstGeom prst="rect">
            <a:avLst/>
          </a:prstGeom>
          <a:noFill/>
        </p:spPr>
      </p:pic>
      <p:pic>
        <p:nvPicPr>
          <p:cNvPr id="96282" name="Picture 26" descr="C:\Users\Dual\AppData\Local\Microsoft\Windows\Temporary Internet Files\Content.IE5\PQWIA131\MCj04405830000[1].png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1357290" y="142852"/>
            <a:ext cx="714380" cy="500066"/>
          </a:xfrm>
          <a:prstGeom prst="rect">
            <a:avLst/>
          </a:prstGeom>
          <a:noFill/>
        </p:spPr>
      </p:pic>
      <p:pic>
        <p:nvPicPr>
          <p:cNvPr id="96283" name="Picture 27" descr="C:\Users\Dual\AppData\Local\Microsoft\Windows\Temporary Internet Files\Content.IE5\PQWIA131\MCj04405850000[1].png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357290" y="2143116"/>
            <a:ext cx="704720" cy="500066"/>
          </a:xfrm>
          <a:prstGeom prst="rect">
            <a:avLst/>
          </a:prstGeom>
          <a:noFill/>
        </p:spPr>
      </p:pic>
      <p:pic>
        <p:nvPicPr>
          <p:cNvPr id="96284" name="Picture 28" descr="C:\Users\Dual\AppData\Local\Microsoft\Windows\Temporary Internet Files\Content.IE5\PQWIA131\MCj04406030000[1].wmf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1357290" y="5286388"/>
            <a:ext cx="700086" cy="428628"/>
          </a:xfrm>
          <a:prstGeom prst="rect">
            <a:avLst/>
          </a:prstGeom>
          <a:noFill/>
        </p:spPr>
      </p:pic>
      <p:pic>
        <p:nvPicPr>
          <p:cNvPr id="96285" name="Picture 29" descr="C:\Users\Dual\AppData\Local\Microsoft\Windows\Temporary Internet Files\Content.IE5\PQWIA131\MCj04405990000[1].wmf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354138" y="5857892"/>
            <a:ext cx="717532" cy="485772"/>
          </a:xfrm>
          <a:prstGeom prst="rect">
            <a:avLst/>
          </a:prstGeom>
          <a:noFill/>
        </p:spPr>
      </p:pic>
      <p:cxnSp>
        <p:nvCxnSpPr>
          <p:cNvPr id="44" name="직선 화살표 연결선 43"/>
          <p:cNvCxnSpPr/>
          <p:nvPr/>
        </p:nvCxnSpPr>
        <p:spPr>
          <a:xfrm rot="10800000">
            <a:off x="4572000" y="2000240"/>
            <a:ext cx="571504" cy="500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 flipV="1">
            <a:off x="4572000" y="2643182"/>
            <a:ext cx="500066" cy="71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0800000">
            <a:off x="4572000" y="3643314"/>
            <a:ext cx="571504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rot="10800000" flipV="1">
            <a:off x="4572000" y="4214818"/>
            <a:ext cx="571504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16200000" flipV="1">
            <a:off x="3036083" y="1035827"/>
            <a:ext cx="1000132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96259" idx="3"/>
          </p:cNvCxnSpPr>
          <p:nvPr/>
        </p:nvCxnSpPr>
        <p:spPr>
          <a:xfrm rot="10800000">
            <a:off x="3375000" y="1571612"/>
            <a:ext cx="268306" cy="71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6265" idx="1"/>
          </p:cNvCxnSpPr>
          <p:nvPr/>
        </p:nvCxnSpPr>
        <p:spPr>
          <a:xfrm rot="10800000">
            <a:off x="3428992" y="2643183"/>
            <a:ext cx="357190" cy="903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6265" idx="1"/>
            <a:endCxn id="96262" idx="3"/>
          </p:cNvCxnSpPr>
          <p:nvPr/>
        </p:nvCxnSpPr>
        <p:spPr>
          <a:xfrm rot="10800000" flipV="1">
            <a:off x="3375000" y="2733554"/>
            <a:ext cx="411182" cy="766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6264" idx="1"/>
            <a:endCxn id="96261" idx="3"/>
          </p:cNvCxnSpPr>
          <p:nvPr/>
        </p:nvCxnSpPr>
        <p:spPr>
          <a:xfrm rot="10800000" flipV="1">
            <a:off x="3357554" y="3750470"/>
            <a:ext cx="428628" cy="7012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96280" idx="3"/>
          </p:cNvCxnSpPr>
          <p:nvPr/>
        </p:nvCxnSpPr>
        <p:spPr>
          <a:xfrm rot="5400000">
            <a:off x="2732471" y="5339967"/>
            <a:ext cx="1607356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rot="5400000">
            <a:off x="2964645" y="4393413"/>
            <a:ext cx="1143008" cy="357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rot="10800000">
            <a:off x="2143108" y="428604"/>
            <a:ext cx="428628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endCxn id="96281" idx="3"/>
          </p:cNvCxnSpPr>
          <p:nvPr/>
        </p:nvCxnSpPr>
        <p:spPr>
          <a:xfrm rot="10800000">
            <a:off x="2071670" y="1107266"/>
            <a:ext cx="500066" cy="32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rot="10800000" flipV="1">
            <a:off x="2268538" y="1500174"/>
            <a:ext cx="303198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rot="10800000" flipV="1">
            <a:off x="2071670" y="1857364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0800000" flipV="1">
            <a:off x="2143109" y="2071678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rot="10800000" flipV="1">
            <a:off x="2214546" y="2285992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rot="10800000" flipV="1">
            <a:off x="2214547" y="2571743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rot="10800000" flipV="1">
            <a:off x="2143109" y="2928933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rot="10800000" flipV="1">
            <a:off x="2143109" y="3143247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rot="10800000" flipV="1">
            <a:off x="2143109" y="3357561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rot="10800000" flipV="1">
            <a:off x="2143109" y="3643314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rot="10800000" flipV="1">
            <a:off x="2143109" y="3857628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rot="10800000" flipV="1">
            <a:off x="2143108" y="4071942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10800000" flipV="1">
            <a:off x="2143108" y="4286256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rot="10800000" flipV="1">
            <a:off x="2143108" y="4500570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rot="10800000" flipV="1">
            <a:off x="2143109" y="4786322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rot="10800000" flipV="1">
            <a:off x="2143109" y="5072074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rot="10800000" flipV="1">
            <a:off x="2143109" y="5286388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rot="10800000" flipV="1">
            <a:off x="2143108" y="5500702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rot="10800000" flipV="1">
            <a:off x="2214546" y="5715016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rot="10800000" flipV="1">
            <a:off x="2143108" y="6072206"/>
            <a:ext cx="500066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214282" y="581004"/>
            <a:ext cx="1071569" cy="6072230"/>
            <a:chOff x="785784" y="581004"/>
            <a:chExt cx="500067" cy="6072230"/>
          </a:xfrm>
        </p:grpSpPr>
        <p:cxnSp>
          <p:nvCxnSpPr>
            <p:cNvPr id="95" name="직선 화살표 연결선 94"/>
            <p:cNvCxnSpPr/>
            <p:nvPr/>
          </p:nvCxnSpPr>
          <p:spPr>
            <a:xfrm rot="10800000">
              <a:off x="785784" y="581004"/>
              <a:ext cx="428628" cy="28575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 rot="10800000" flipV="1">
              <a:off x="911214" y="1652574"/>
              <a:ext cx="30319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 rot="10800000" flipV="1">
              <a:off x="785785" y="2224078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 rot="10800000" flipV="1">
              <a:off x="785785" y="3081333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rot="10800000" flipV="1">
              <a:off x="785785" y="3295647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/>
            <p:nvPr/>
          </p:nvCxnSpPr>
          <p:spPr>
            <a:xfrm rot="10800000" flipV="1">
              <a:off x="785785" y="3509961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rot="10800000" flipV="1">
              <a:off x="785785" y="3795714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 rot="10800000" flipV="1">
              <a:off x="785785" y="4010028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rot="10800000" flipV="1">
              <a:off x="785784" y="4224342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rot="10800000" flipV="1">
              <a:off x="785784" y="4438656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rot="10800000" flipV="1">
              <a:off x="785784" y="4652970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rot="10800000" flipV="1">
              <a:off x="785785" y="4938722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rot="10800000" flipV="1">
              <a:off x="785785" y="5224474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rot="10800000" flipV="1">
              <a:off x="785785" y="5438788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rot="10800000" flipV="1">
              <a:off x="785784" y="5653102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rot="10800000" flipV="1">
              <a:off x="785784" y="6224606"/>
              <a:ext cx="500066" cy="42862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www.cipherdyne.org/images/honeynet/scan30/11.11.11.67_src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3810" y="428604"/>
            <a:ext cx="5036379" cy="45720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302820" y="2324393"/>
            <a:ext cx="148309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Pendamic</a:t>
            </a:r>
            <a:endParaRPr lang="ko-KR" altLang="en-US" sz="24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3281" y="2392442"/>
            <a:ext cx="1877437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시연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833562" y="1428736"/>
            <a:ext cx="547687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"/>
          </a:effectLst>
          <a:scene3d>
            <a:camera prst="orthographicFront">
              <a:rot lat="0" lon="0" rev="0"/>
            </a:camera>
            <a:lightRig rig="chilly" dir="t"/>
          </a:scene3d>
          <a:sp3d prstMaterial="translucentPowder">
            <a:bevelT h="63500"/>
          </a:sp3d>
        </p:spPr>
      </p:pic>
      <p:sp>
        <p:nvSpPr>
          <p:cNvPr id="5" name="TextBox 4"/>
          <p:cNvSpPr txBox="1"/>
          <p:nvPr/>
        </p:nvSpPr>
        <p:spPr>
          <a:xfrm>
            <a:off x="2963226" y="2844225"/>
            <a:ext cx="321754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HY헤드라인M" pitchFamily="18" charset="-127"/>
                <a:cs typeface="David" pitchFamily="34" charset="-79"/>
              </a:rPr>
              <a:t>5</a:t>
            </a:r>
            <a:r>
              <a:rPr lang="ko-KR" altLang="en-US" sz="3200" b="1" dirty="0" smtClean="0">
                <a:latin typeface="HY헤드라인M" pitchFamily="18" charset="-127"/>
                <a:cs typeface="David" pitchFamily="34" charset="-79"/>
              </a:rPr>
              <a:t>장</a:t>
            </a:r>
            <a:r>
              <a:rPr lang="ko-KR" altLang="en-US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  </a:t>
            </a:r>
            <a:r>
              <a:rPr lang="en-US" altLang="ko-KR" sz="3200" b="1" dirty="0" smtClean="0">
                <a:latin typeface="HY헤드라인M" pitchFamily="18" charset="-127"/>
                <a:ea typeface="HY헤드라인M" pitchFamily="18" charset="-127"/>
                <a:cs typeface="David" pitchFamily="34" charset="-79"/>
              </a:rPr>
              <a:t>Conclusion</a:t>
            </a:r>
            <a:endParaRPr lang="ko-KR" altLang="en-US" sz="3200" b="1" dirty="0" smtClean="0">
              <a:latin typeface="HY헤드라인M" pitchFamily="18" charset="-127"/>
              <a:ea typeface="HY헤드라인M" pitchFamily="18" charset="-127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3643306" y="2428868"/>
            <a:ext cx="271464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T.T</a:t>
            </a:r>
            <a:endParaRPr lang="ko-KR" altLang="en-US" sz="8000" b="1" dirty="0" err="1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056" y="1142984"/>
            <a:ext cx="4361522" cy="35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/>
          <p:cNvSpPr txBox="1"/>
          <p:nvPr/>
        </p:nvSpPr>
        <p:spPr>
          <a:xfrm>
            <a:off x="-71470" y="2526565"/>
            <a:ext cx="2357454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What bother</a:t>
            </a: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you most?</a:t>
            </a:r>
            <a:endParaRPr lang="en-US" altLang="ko-KR" sz="3200" b="1" dirty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heyugly.org/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071546"/>
            <a:ext cx="2357454" cy="235745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26003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497525" y="357166"/>
            <a:ext cx="2074607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About me?</a:t>
            </a:r>
            <a:endParaRPr lang="ko-KR" altLang="en-US" sz="3200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4744" y="1500174"/>
            <a:ext cx="4929222" cy="341632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Samuel </a:t>
            </a:r>
            <a:r>
              <a:rPr lang="en-US" altLang="ko-K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koo</a:t>
            </a:r>
            <a:endParaRPr lang="en-US" altLang="ko-KR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mail to </a:t>
            </a:r>
            <a:r>
              <a:rPr lang="en-US" altLang="ko-KR" sz="2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dual5651@naver.com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On leave of absence , </a:t>
            </a:r>
            <a:r>
              <a:rPr lang="en-US" altLang="ko-KR" sz="2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Konkuk</a:t>
            </a:r>
            <a:r>
              <a:rPr lang="en-US" altLang="ko-KR" sz="2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 University, MIS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Researcher of  </a:t>
            </a:r>
            <a:r>
              <a:rPr lang="en-US" altLang="ko-KR" sz="20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NoAD</a:t>
            </a:r>
            <a:r>
              <a:rPr lang="en-US" altLang="ko-KR" sz="2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 Inc</a:t>
            </a:r>
          </a:p>
          <a:p>
            <a:endParaRPr lang="en-US" altLang="ko-KR" sz="140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Winner of  </a:t>
            </a:r>
            <a:r>
              <a:rPr lang="en-US" altLang="ko-KR" sz="2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KISA HDCON</a:t>
            </a:r>
            <a:r>
              <a:rPr lang="en-US" altLang="ko-K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 08, 09</a:t>
            </a:r>
          </a:p>
          <a:p>
            <a:endParaRPr lang="en-US" altLang="ko-K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itchFamily="34" charset="-79"/>
              <a:cs typeface="David" pitchFamily="34" charset="-79"/>
            </a:endParaRPr>
          </a:p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I’m interested in Secure coding, Virtualization,</a:t>
            </a:r>
          </a:p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System programming, Reverse engineering,</a:t>
            </a:r>
          </a:p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itchFamily="34" charset="-79"/>
                <a:cs typeface="David" pitchFamily="34" charset="-79"/>
              </a:rPr>
              <a:t>MIS, Rock music,  Hair Design,  Psychology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7818" y="6286520"/>
            <a:ext cx="36455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rkisim" pitchFamily="34" charset="-79"/>
                <a:cs typeface="Narkisim" pitchFamily="34" charset="-79"/>
              </a:rPr>
              <a:t>Thank you for your attention</a:t>
            </a:r>
            <a:endParaRPr lang="ko-KR" altLang="en-US" sz="2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rkisim" pitchFamily="34" charset="-79"/>
              <a:cs typeface="Narkisim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5056" y="1142984"/>
            <a:ext cx="4361522" cy="359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6641" y="1748782"/>
            <a:ext cx="752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357422" y="2487035"/>
            <a:ext cx="4613129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Web-based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DDoS</a:t>
            </a:r>
            <a:r>
              <a:rPr lang="en-US" altLang="ko-KR" sz="3200" b="1" dirty="0" smtClean="0">
                <a:solidFill>
                  <a:schemeClr val="bg1"/>
                </a:solidFill>
                <a:latin typeface="David" pitchFamily="34" charset="-79"/>
                <a:cs typeface="David" pitchFamily="34" charset="-79"/>
              </a:rPr>
              <a:t> attack</a:t>
            </a:r>
            <a:endParaRPr lang="ko-KR" altLang="en-US" sz="3200" b="1" dirty="0" smtClean="0">
              <a:solidFill>
                <a:schemeClr val="bg1"/>
              </a:solidFill>
              <a:latin typeface="David" pitchFamily="34" charset="-79"/>
              <a:cs typeface="David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/>
      </a:spPr>
      <a:bodyPr wrap="none" rtlCol="0">
        <a:spAutoFit/>
      </a:bodyPr>
      <a:lstStyle>
        <a:defPPr>
          <a:defRPr sz="2400" dirty="0" err="1" smtClean="0">
            <a:solidFill>
              <a:schemeClr val="bg1"/>
            </a:solidFill>
            <a:latin typeface="David" pitchFamily="34" charset="-79"/>
            <a:cs typeface="David" pitchFamily="34" charset="-79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</TotalTime>
  <Words>938</Words>
  <Application>Microsoft Office PowerPoint</Application>
  <PresentationFormat>화면 슬라이드 쇼(4:3)</PresentationFormat>
  <Paragraphs>316</Paragraphs>
  <Slides>81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2" baseType="lpstr">
      <vt:lpstr>Office 테마</vt:lpstr>
      <vt:lpstr>DDoS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</dc:title>
  <dc:creator>Dual</dc:creator>
  <cp:lastModifiedBy>DESKTOP</cp:lastModifiedBy>
  <cp:revision>189</cp:revision>
  <dcterms:created xsi:type="dcterms:W3CDTF">2009-08-22T13:37:57Z</dcterms:created>
  <dcterms:modified xsi:type="dcterms:W3CDTF">2009-09-03T13:56:49Z</dcterms:modified>
</cp:coreProperties>
</file>